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6"/>
  </p:notesMasterIdLst>
  <p:sldIdLst>
    <p:sldId id="273" r:id="rId2"/>
    <p:sldId id="272" r:id="rId3"/>
    <p:sldId id="264" r:id="rId4"/>
    <p:sldId id="265" r:id="rId5"/>
    <p:sldId id="266" r:id="rId6"/>
    <p:sldId id="267" r:id="rId7"/>
    <p:sldId id="268" r:id="rId8"/>
    <p:sldId id="269" r:id="rId9"/>
    <p:sldId id="259" r:id="rId10"/>
    <p:sldId id="260" r:id="rId11"/>
    <p:sldId id="261" r:id="rId12"/>
    <p:sldId id="270" r:id="rId13"/>
    <p:sldId id="263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4C19"/>
    <a:srgbClr val="0C0C0C"/>
    <a:srgbClr val="B34114"/>
    <a:srgbClr val="F59532"/>
    <a:srgbClr val="F8A438"/>
    <a:srgbClr val="E77518"/>
    <a:srgbClr val="EA77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120" y="306"/>
      </p:cViewPr>
      <p:guideLst/>
    </p:cSldViewPr>
  </p:slideViewPr>
  <p:notesTextViewPr>
    <p:cViewPr>
      <p:scale>
        <a:sx n="153" d="100"/>
        <a:sy n="153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38F44-E915-41C3-A2FE-5F99218C8881}" type="datetimeFigureOut">
              <a:rPr lang="it-IT" smtClean="0"/>
              <a:t>05/05/2025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5F990-C2C4-4217-ADF3-AAE2779F3C3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0612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7EDEC-D5CC-440D-9BF2-71642409AC1B}" type="datetime1">
              <a:rPr lang="it-IT" smtClean="0"/>
              <a:t>05/05/2025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0168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5BAC7-0AA5-46C1-B64D-A15FFEF74690}" type="datetime1">
              <a:rPr lang="it-IT" smtClean="0"/>
              <a:t>05/05/2025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7478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4E121-3131-4C8A-A1F9-9E0391D31C11}" type="datetime1">
              <a:rPr lang="it-IT" smtClean="0"/>
              <a:t>05/05/2025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92337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1812A-A1A3-4936-94ED-3BCF01DAAB22}" type="datetime1">
              <a:rPr lang="it-IT" smtClean="0"/>
              <a:t>05/05/2025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4710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6FA85-DCD8-425D-A2A2-A06F61836BB9}" type="datetime1">
              <a:rPr lang="it-IT" smtClean="0"/>
              <a:t>05/05/2025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731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C7171-05EC-435A-884C-3E9185D26E15}" type="datetime1">
              <a:rPr lang="it-IT" smtClean="0"/>
              <a:t>05/05/2025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6462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CDE9-9EA1-4A0D-B724-ABDB715C1235}" type="datetime1">
              <a:rPr lang="it-IT" smtClean="0"/>
              <a:t>05/05/2025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6714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1D4C9-B6C1-4278-B9FA-5DBBB99FE386}" type="datetime1">
              <a:rPr lang="it-IT" smtClean="0"/>
              <a:t>05/05/2025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8222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5E6E8-917F-4AF3-BFB4-7D22192A7553}" type="datetime1">
              <a:rPr lang="it-IT" smtClean="0"/>
              <a:t>05/05/2025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1629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0755-84B0-4502-BF03-34E8D57E6AA2}" type="datetime1">
              <a:rPr lang="it-IT" smtClean="0"/>
              <a:t>05/05/2025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0241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CA39-80AA-4A9A-9869-271C628EF999}" type="datetime1">
              <a:rPr lang="it-IT" smtClean="0"/>
              <a:t>05/05/2025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0920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2CF792-3DC8-4830-95B2-331E10D7BB66}" type="datetime1">
              <a:rPr lang="it-IT" smtClean="0"/>
              <a:t>05/05/2025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7D94BC-D885-40FB-B078-B9A9D8EB40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434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5" Type="http://schemas.openxmlformats.org/officeDocument/2006/relationships/image" Target="../media/image2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testo, cerchio, schermata, Elementi grafici">
            <a:extLst>
              <a:ext uri="{FF2B5EF4-FFF2-40B4-BE49-F238E27FC236}">
                <a16:creationId xmlns:a16="http://schemas.microsoft.com/office/drawing/2014/main" id="{EDF8F36F-3492-70DC-C882-8CB180E03BC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23" t="-328" r="31" b="15695"/>
          <a:stretch/>
        </p:blipFill>
        <p:spPr>
          <a:xfrm>
            <a:off x="7" y="46049"/>
            <a:ext cx="7215588" cy="6811951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ED91C8B-72E2-BF7D-4793-FB77C7B30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1</a:t>
            </a:fld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60F62FCF-AC28-982C-42D9-D2ABDBD0B119}"/>
              </a:ext>
            </a:extLst>
          </p:cNvPr>
          <p:cNvSpPr txBox="1">
            <a:spLocks/>
          </p:cNvSpPr>
          <p:nvPr/>
        </p:nvSpPr>
        <p:spPr>
          <a:xfrm>
            <a:off x="7386043" y="1911207"/>
            <a:ext cx="4606409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5000" dirty="0"/>
              <a:t>Processo S&amp;OP</a:t>
            </a:r>
          </a:p>
        </p:txBody>
      </p:sp>
      <p:sp>
        <p:nvSpPr>
          <p:cNvPr id="6" name="Sottotitolo 2">
            <a:extLst>
              <a:ext uri="{FF2B5EF4-FFF2-40B4-BE49-F238E27FC236}">
                <a16:creationId xmlns:a16="http://schemas.microsoft.com/office/drawing/2014/main" id="{D514D972-F9C2-F24A-A78A-A945FE06F0B3}"/>
              </a:ext>
            </a:extLst>
          </p:cNvPr>
          <p:cNvSpPr txBox="1">
            <a:spLocks/>
          </p:cNvSpPr>
          <p:nvPr/>
        </p:nvSpPr>
        <p:spPr>
          <a:xfrm>
            <a:off x="7445250" y="3528648"/>
            <a:ext cx="4606409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000" dirty="0"/>
              <a:t>Strategie, Vantaggi e Sfide nell'Implementazione del Sales and Operations Planning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F819FBA-E70F-2222-A6AC-21DD647CC431}"/>
              </a:ext>
            </a:extLst>
          </p:cNvPr>
          <p:cNvCxnSpPr>
            <a:cxnSpLocks/>
          </p:cNvCxnSpPr>
          <p:nvPr/>
        </p:nvCxnSpPr>
        <p:spPr>
          <a:xfrm>
            <a:off x="184512" y="3431031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429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A5FA1-294D-30F4-AC0D-FB5AD5DF9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BE1CE29B-93B4-D68A-BDA3-52337128B2E8}"/>
              </a:ext>
            </a:extLst>
          </p:cNvPr>
          <p:cNvSpPr/>
          <p:nvPr/>
        </p:nvSpPr>
        <p:spPr>
          <a:xfrm>
            <a:off x="713373" y="1974574"/>
            <a:ext cx="2281613" cy="42373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1573F0-7584-7237-1212-EC8326200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051"/>
            <a:ext cx="10515600" cy="1325563"/>
          </a:xfrm>
        </p:spPr>
        <p:txBody>
          <a:bodyPr/>
          <a:lstStyle/>
          <a:p>
            <a:r>
              <a:rPr lang="it-IT" dirty="0"/>
              <a:t>Sfide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FFDF5589-65C9-EEE5-C986-F894A6AF25B6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58D69BE-458E-1667-E976-4D81D501A2F2}"/>
              </a:ext>
            </a:extLst>
          </p:cNvPr>
          <p:cNvSpPr txBox="1"/>
          <p:nvPr/>
        </p:nvSpPr>
        <p:spPr>
          <a:xfrm>
            <a:off x="713374" y="1974574"/>
            <a:ext cx="228161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Resistenza al cambiamento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B29DAE3-F1D6-12BB-FBA8-9AE0A6B9E1F0}"/>
              </a:ext>
            </a:extLst>
          </p:cNvPr>
          <p:cNvSpPr txBox="1"/>
          <p:nvPr/>
        </p:nvSpPr>
        <p:spPr>
          <a:xfrm>
            <a:off x="713374" y="2687638"/>
            <a:ext cx="196356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La resistenza al cambiamento è una delle principali sfide nell’implementazione del S&amp;OP.</a:t>
            </a:r>
          </a:p>
          <a:p>
            <a:endParaRPr lang="it-IT" sz="1100" dirty="0"/>
          </a:p>
          <a:p>
            <a:r>
              <a:rPr lang="it-IT" sz="1100" dirty="0"/>
              <a:t>I dipendenti temono che le nuove procedure possano minacciare i loro ruoli professionali.</a:t>
            </a:r>
          </a:p>
        </p:txBody>
      </p:sp>
      <p:sp>
        <p:nvSpPr>
          <p:cNvPr id="59" name="Rettangolo 58">
            <a:extLst>
              <a:ext uri="{FF2B5EF4-FFF2-40B4-BE49-F238E27FC236}">
                <a16:creationId xmlns:a16="http://schemas.microsoft.com/office/drawing/2014/main" id="{38EBD5F4-0C12-AD2B-02F0-7B574F2E0032}"/>
              </a:ext>
            </a:extLst>
          </p:cNvPr>
          <p:cNvSpPr/>
          <p:nvPr/>
        </p:nvSpPr>
        <p:spPr>
          <a:xfrm>
            <a:off x="3383688" y="1974574"/>
            <a:ext cx="2281613" cy="42373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/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0414EC44-DC29-F7F9-6CCD-A1A2B4FAEA53}"/>
              </a:ext>
            </a:extLst>
          </p:cNvPr>
          <p:cNvSpPr txBox="1"/>
          <p:nvPr/>
        </p:nvSpPr>
        <p:spPr>
          <a:xfrm>
            <a:off x="3383687" y="1974574"/>
            <a:ext cx="18308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Imprecisione dei dati</a:t>
            </a:r>
          </a:p>
        </p:txBody>
      </p:sp>
      <p:sp>
        <p:nvSpPr>
          <p:cNvPr id="61" name="CasellaDiTesto 60">
            <a:extLst>
              <a:ext uri="{FF2B5EF4-FFF2-40B4-BE49-F238E27FC236}">
                <a16:creationId xmlns:a16="http://schemas.microsoft.com/office/drawing/2014/main" id="{9F51FD46-29B5-65DC-86D2-5C7B05EDD7B0}"/>
              </a:ext>
            </a:extLst>
          </p:cNvPr>
          <p:cNvSpPr txBox="1"/>
          <p:nvPr/>
        </p:nvSpPr>
        <p:spPr>
          <a:xfrm>
            <a:off x="3383687" y="2687638"/>
            <a:ext cx="196356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La mancanza di dati accurati compromette il processo di S&amp;OP.</a:t>
            </a:r>
          </a:p>
          <a:p>
            <a:endParaRPr lang="it-IT" sz="1100" dirty="0"/>
          </a:p>
          <a:p>
            <a:r>
              <a:rPr lang="it-IT" sz="1100" dirty="0"/>
              <a:t>Questo porta a decisioni errate, inefficienze e sfiducia tra i reparti.</a:t>
            </a:r>
          </a:p>
        </p:txBody>
      </p:sp>
      <p:sp>
        <p:nvSpPr>
          <p:cNvPr id="62" name="Rettangolo 61">
            <a:extLst>
              <a:ext uri="{FF2B5EF4-FFF2-40B4-BE49-F238E27FC236}">
                <a16:creationId xmlns:a16="http://schemas.microsoft.com/office/drawing/2014/main" id="{6A07237E-174F-A22D-8541-49E283246189}"/>
              </a:ext>
            </a:extLst>
          </p:cNvPr>
          <p:cNvSpPr/>
          <p:nvPr/>
        </p:nvSpPr>
        <p:spPr>
          <a:xfrm>
            <a:off x="6054002" y="1974574"/>
            <a:ext cx="2281613" cy="42373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3" name="CasellaDiTesto 62">
            <a:extLst>
              <a:ext uri="{FF2B5EF4-FFF2-40B4-BE49-F238E27FC236}">
                <a16:creationId xmlns:a16="http://schemas.microsoft.com/office/drawing/2014/main" id="{A6EAE069-1713-DEF8-F973-67E8D3A708FC}"/>
              </a:ext>
            </a:extLst>
          </p:cNvPr>
          <p:cNvSpPr txBox="1"/>
          <p:nvPr/>
        </p:nvSpPr>
        <p:spPr>
          <a:xfrm>
            <a:off x="6054002" y="1974574"/>
            <a:ext cx="2281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Comunicazione inefficace</a:t>
            </a:r>
          </a:p>
        </p:txBody>
      </p:sp>
      <p:sp>
        <p:nvSpPr>
          <p:cNvPr id="64" name="CasellaDiTesto 63">
            <a:extLst>
              <a:ext uri="{FF2B5EF4-FFF2-40B4-BE49-F238E27FC236}">
                <a16:creationId xmlns:a16="http://schemas.microsoft.com/office/drawing/2014/main" id="{2D03DD75-0C21-9837-28FC-A0EE1B1FB678}"/>
              </a:ext>
            </a:extLst>
          </p:cNvPr>
          <p:cNvSpPr txBox="1"/>
          <p:nvPr/>
        </p:nvSpPr>
        <p:spPr>
          <a:xfrm>
            <a:off x="6054002" y="2687638"/>
            <a:ext cx="196356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Una comunicazione scarsa tra i dipartimenti ostacola la collaborazione.</a:t>
            </a:r>
          </a:p>
          <a:p>
            <a:endParaRPr lang="it-IT" sz="1100" dirty="0"/>
          </a:p>
          <a:p>
            <a:r>
              <a:rPr lang="it-IT" sz="1100" dirty="0"/>
              <a:t>È fondamentale che tutte le parti siano allineate per garantire il successo.</a:t>
            </a:r>
          </a:p>
        </p:txBody>
      </p:sp>
      <p:pic>
        <p:nvPicPr>
          <p:cNvPr id="66" name="Immagine 65" descr="Immagine che contiene dipinto, arte&#10;&#10;Il contenuto generato dall'IA potrebbe non essere corretto.">
            <a:extLst>
              <a:ext uri="{FF2B5EF4-FFF2-40B4-BE49-F238E27FC236}">
                <a16:creationId xmlns:a16="http://schemas.microsoft.com/office/drawing/2014/main" id="{8D6C0C8D-B738-0961-52CF-68C89E496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187" y="1998551"/>
            <a:ext cx="2281613" cy="3422420"/>
          </a:xfrm>
          <a:prstGeom prst="roundRect">
            <a:avLst/>
          </a:prstGeom>
        </p:spPr>
      </p:pic>
      <p:sp>
        <p:nvSpPr>
          <p:cNvPr id="69" name="Segnaposto numero diapositiva 68">
            <a:extLst>
              <a:ext uri="{FF2B5EF4-FFF2-40B4-BE49-F238E27FC236}">
                <a16:creationId xmlns:a16="http://schemas.microsoft.com/office/drawing/2014/main" id="{59F8B41E-CA53-7842-F35B-76622ACA3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73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0FD3E-DD83-AA8E-54FA-1167A783B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ttangolo 55">
            <a:extLst>
              <a:ext uri="{FF2B5EF4-FFF2-40B4-BE49-F238E27FC236}">
                <a16:creationId xmlns:a16="http://schemas.microsoft.com/office/drawing/2014/main" id="{FC2A5FB9-EDAC-F96C-B229-781580182542}"/>
              </a:ext>
            </a:extLst>
          </p:cNvPr>
          <p:cNvSpPr/>
          <p:nvPr/>
        </p:nvSpPr>
        <p:spPr>
          <a:xfrm>
            <a:off x="6297043" y="3183968"/>
            <a:ext cx="1393718" cy="30145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31BF7CE-B915-8BCC-495D-95684BF27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051"/>
            <a:ext cx="10515600" cy="1325563"/>
          </a:xfrm>
        </p:spPr>
        <p:txBody>
          <a:bodyPr/>
          <a:lstStyle/>
          <a:p>
            <a:r>
              <a:rPr lang="it-IT" dirty="0"/>
              <a:t>Analisi PESTEL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6A982ADC-6FD1-7103-DF56-4D038E251C3B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ttangolo 33">
            <a:extLst>
              <a:ext uri="{FF2B5EF4-FFF2-40B4-BE49-F238E27FC236}">
                <a16:creationId xmlns:a16="http://schemas.microsoft.com/office/drawing/2014/main" id="{BE1CE29B-93B4-D68A-BDA3-52337128B2E8}"/>
              </a:ext>
            </a:extLst>
          </p:cNvPr>
          <p:cNvSpPr/>
          <p:nvPr/>
        </p:nvSpPr>
        <p:spPr>
          <a:xfrm>
            <a:off x="575743" y="3183968"/>
            <a:ext cx="1393718" cy="30145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29DAE3-F1D6-12BB-FBA8-9AE0A6B9E1F0}"/>
              </a:ext>
            </a:extLst>
          </p:cNvPr>
          <p:cNvSpPr txBox="1"/>
          <p:nvPr/>
        </p:nvSpPr>
        <p:spPr>
          <a:xfrm>
            <a:off x="588996" y="3579807"/>
            <a:ext cx="1380465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Le politiche governative posso influenzare direttamente le operazioni aziendali </a:t>
            </a:r>
          </a:p>
          <a:p>
            <a:r>
              <a:rPr lang="it-IT" sz="1100" dirty="0"/>
              <a:t>Le normative fiscali e commerciali sono cruciali </a:t>
            </a:r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7E41E643-409D-18E8-B0E2-95FF0B9765FC}"/>
              </a:ext>
            </a:extLst>
          </p:cNvPr>
          <p:cNvSpPr/>
          <p:nvPr/>
        </p:nvSpPr>
        <p:spPr>
          <a:xfrm>
            <a:off x="575743" y="1848468"/>
            <a:ext cx="1393718" cy="1278212"/>
          </a:xfrm>
          <a:prstGeom prst="roundRect">
            <a:avLst/>
          </a:prstGeom>
          <a:ln>
            <a:solidFill>
              <a:srgbClr val="CD4C19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54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CAD2574C-C92A-EFE9-BB87-59B3BB7C7D6E}"/>
              </a:ext>
            </a:extLst>
          </p:cNvPr>
          <p:cNvSpPr/>
          <p:nvPr/>
        </p:nvSpPr>
        <p:spPr>
          <a:xfrm>
            <a:off x="2482843" y="3183968"/>
            <a:ext cx="1393718" cy="30145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7EFDF6FB-9262-08A7-CA32-74E98E7084B7}"/>
              </a:ext>
            </a:extLst>
          </p:cNvPr>
          <p:cNvSpPr txBox="1"/>
          <p:nvPr/>
        </p:nvSpPr>
        <p:spPr>
          <a:xfrm>
            <a:off x="2496096" y="3579807"/>
            <a:ext cx="138046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Le fluttuazioni economiche, come inflazione e tassi di interesse, impattano la pianificazione delle vendite.</a:t>
            </a:r>
          </a:p>
          <a:p>
            <a:r>
              <a:rPr lang="it-IT" sz="1100" dirty="0"/>
              <a:t>Un’economia in crescita può aumentare la domanda di prodotti e servizi.</a:t>
            </a:r>
          </a:p>
        </p:txBody>
      </p:sp>
      <p:sp>
        <p:nvSpPr>
          <p:cNvPr id="41" name="Rettangolo con angoli arrotondati 40">
            <a:extLst>
              <a:ext uri="{FF2B5EF4-FFF2-40B4-BE49-F238E27FC236}">
                <a16:creationId xmlns:a16="http://schemas.microsoft.com/office/drawing/2014/main" id="{E88324A7-4DA9-CE07-4F17-BF87AD9A9D72}"/>
              </a:ext>
            </a:extLst>
          </p:cNvPr>
          <p:cNvSpPr/>
          <p:nvPr/>
        </p:nvSpPr>
        <p:spPr>
          <a:xfrm>
            <a:off x="2482843" y="1848468"/>
            <a:ext cx="1393718" cy="1278212"/>
          </a:xfrm>
          <a:prstGeom prst="roundRect">
            <a:avLst/>
          </a:prstGeom>
          <a:ln>
            <a:solidFill>
              <a:srgbClr val="CD4C19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54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F40AD0DA-F287-8885-3255-5EE10784FE41}"/>
              </a:ext>
            </a:extLst>
          </p:cNvPr>
          <p:cNvSpPr/>
          <p:nvPr/>
        </p:nvSpPr>
        <p:spPr>
          <a:xfrm>
            <a:off x="4389943" y="3183968"/>
            <a:ext cx="1393718" cy="30145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862E97C5-9EED-F7B4-F7A2-75C2F3ABE0A6}"/>
              </a:ext>
            </a:extLst>
          </p:cNvPr>
          <p:cNvSpPr txBox="1"/>
          <p:nvPr/>
        </p:nvSpPr>
        <p:spPr>
          <a:xfrm>
            <a:off x="4403196" y="3579807"/>
            <a:ext cx="138046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Le tendenze demografiche e culturali influenzano le preferenze dei consumatori.</a:t>
            </a:r>
          </a:p>
          <a:p>
            <a:r>
              <a:rPr lang="it-IT" sz="1100" dirty="0"/>
              <a:t>La consapevolezza sociale e ambientale sta diventando sempre più importante per le aziende.</a:t>
            </a:r>
          </a:p>
        </p:txBody>
      </p:sp>
      <p:sp>
        <p:nvSpPr>
          <p:cNvPr id="45" name="Rettangolo con angoli arrotondati 44">
            <a:extLst>
              <a:ext uri="{FF2B5EF4-FFF2-40B4-BE49-F238E27FC236}">
                <a16:creationId xmlns:a16="http://schemas.microsoft.com/office/drawing/2014/main" id="{E9784C89-B652-B037-3ED3-714BAE5DED1C}"/>
              </a:ext>
            </a:extLst>
          </p:cNvPr>
          <p:cNvSpPr/>
          <p:nvPr/>
        </p:nvSpPr>
        <p:spPr>
          <a:xfrm>
            <a:off x="4389943" y="1848468"/>
            <a:ext cx="1393718" cy="1278212"/>
          </a:xfrm>
          <a:prstGeom prst="roundRect">
            <a:avLst/>
          </a:prstGeom>
          <a:ln>
            <a:solidFill>
              <a:srgbClr val="CD4C19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5400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AD07725A-A48D-1923-4599-F0D98F677A7B}"/>
              </a:ext>
            </a:extLst>
          </p:cNvPr>
          <p:cNvSpPr/>
          <p:nvPr/>
        </p:nvSpPr>
        <p:spPr>
          <a:xfrm>
            <a:off x="8224019" y="3183968"/>
            <a:ext cx="1393718" cy="30145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988FAA9F-7C3A-CF5A-F6EA-808438D6DC53}"/>
              </a:ext>
            </a:extLst>
          </p:cNvPr>
          <p:cNvSpPr txBox="1"/>
          <p:nvPr/>
        </p:nvSpPr>
        <p:spPr>
          <a:xfrm>
            <a:off x="8237272" y="3579807"/>
            <a:ext cx="138046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Le normative ambientali possono limitare le operazioni aziendali.</a:t>
            </a:r>
          </a:p>
          <a:p>
            <a:r>
              <a:rPr lang="it-IT" sz="1100" dirty="0"/>
              <a:t>Le aziende devono considerare la sostenibilità nelle loro strategie di S&amp;OP.</a:t>
            </a:r>
          </a:p>
        </p:txBody>
      </p:sp>
      <p:sp>
        <p:nvSpPr>
          <p:cNvPr id="50" name="Rettangolo con angoli arrotondati 49">
            <a:extLst>
              <a:ext uri="{FF2B5EF4-FFF2-40B4-BE49-F238E27FC236}">
                <a16:creationId xmlns:a16="http://schemas.microsoft.com/office/drawing/2014/main" id="{4DA215CA-F898-2947-2C5A-356657AC3501}"/>
              </a:ext>
            </a:extLst>
          </p:cNvPr>
          <p:cNvSpPr/>
          <p:nvPr/>
        </p:nvSpPr>
        <p:spPr>
          <a:xfrm>
            <a:off x="8224019" y="1848468"/>
            <a:ext cx="1393718" cy="1278212"/>
          </a:xfrm>
          <a:prstGeom prst="roundRect">
            <a:avLst/>
          </a:prstGeom>
          <a:ln>
            <a:solidFill>
              <a:srgbClr val="CD4C19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54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51" name="Rettangolo 50">
            <a:extLst>
              <a:ext uri="{FF2B5EF4-FFF2-40B4-BE49-F238E27FC236}">
                <a16:creationId xmlns:a16="http://schemas.microsoft.com/office/drawing/2014/main" id="{5A8CD514-B577-7855-9D77-F3974A6DB0E0}"/>
              </a:ext>
            </a:extLst>
          </p:cNvPr>
          <p:cNvSpPr/>
          <p:nvPr/>
        </p:nvSpPr>
        <p:spPr>
          <a:xfrm>
            <a:off x="10141057" y="3183968"/>
            <a:ext cx="1393718" cy="30145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98E5F3EA-A459-BDCD-9BCA-AACA3AE2B620}"/>
              </a:ext>
            </a:extLst>
          </p:cNvPr>
          <p:cNvSpPr txBox="1"/>
          <p:nvPr/>
        </p:nvSpPr>
        <p:spPr>
          <a:xfrm>
            <a:off x="10154310" y="3579807"/>
            <a:ext cx="138046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Le leggi sul lavoro e sulla sicurezza influenzano le operazioni quotidiane.</a:t>
            </a:r>
          </a:p>
          <a:p>
            <a:r>
              <a:rPr lang="it-IT" sz="1100" dirty="0"/>
              <a:t>La conformità legale è essenziale per evitare sanzioni e danni reputazionali.</a:t>
            </a:r>
          </a:p>
        </p:txBody>
      </p:sp>
      <p:sp>
        <p:nvSpPr>
          <p:cNvPr id="54" name="Rettangolo con angoli arrotondati 53">
            <a:extLst>
              <a:ext uri="{FF2B5EF4-FFF2-40B4-BE49-F238E27FC236}">
                <a16:creationId xmlns:a16="http://schemas.microsoft.com/office/drawing/2014/main" id="{2778133D-05AC-6E59-0893-3C65A7C15493}"/>
              </a:ext>
            </a:extLst>
          </p:cNvPr>
          <p:cNvSpPr/>
          <p:nvPr/>
        </p:nvSpPr>
        <p:spPr>
          <a:xfrm>
            <a:off x="10141057" y="1848468"/>
            <a:ext cx="1393718" cy="1278212"/>
          </a:xfrm>
          <a:prstGeom prst="roundRect">
            <a:avLst/>
          </a:prstGeom>
          <a:ln>
            <a:solidFill>
              <a:srgbClr val="CD4C19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5400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55" name="Rettangolo con angoli arrotondati 54">
            <a:extLst>
              <a:ext uri="{FF2B5EF4-FFF2-40B4-BE49-F238E27FC236}">
                <a16:creationId xmlns:a16="http://schemas.microsoft.com/office/drawing/2014/main" id="{C8851C74-5B4A-857B-F3F9-542E7E7F7D09}"/>
              </a:ext>
            </a:extLst>
          </p:cNvPr>
          <p:cNvSpPr/>
          <p:nvPr/>
        </p:nvSpPr>
        <p:spPr>
          <a:xfrm>
            <a:off x="6306981" y="1848468"/>
            <a:ext cx="1393718" cy="1278212"/>
          </a:xfrm>
          <a:prstGeom prst="roundRect">
            <a:avLst/>
          </a:prstGeom>
          <a:ln>
            <a:solidFill>
              <a:srgbClr val="CD4C19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5400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E91050D5-011A-2DBD-ED87-546610DE7E31}"/>
              </a:ext>
            </a:extLst>
          </p:cNvPr>
          <p:cNvSpPr txBox="1"/>
          <p:nvPr/>
        </p:nvSpPr>
        <p:spPr>
          <a:xfrm>
            <a:off x="6310296" y="3579807"/>
            <a:ext cx="1380465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L’innovazione tecnologica può migliorare l’efficienza del S&amp;OP.</a:t>
            </a:r>
          </a:p>
          <a:p>
            <a:r>
              <a:rPr lang="it-IT" sz="1100" dirty="0"/>
              <a:t>L’adozione di strumenti digitali facilita la raccolta e l’analisi dei dati.</a:t>
            </a:r>
          </a:p>
        </p:txBody>
      </p:sp>
      <p:sp>
        <p:nvSpPr>
          <p:cNvPr id="60" name="Segnaposto numero diapositiva 59">
            <a:extLst>
              <a:ext uri="{FF2B5EF4-FFF2-40B4-BE49-F238E27FC236}">
                <a16:creationId xmlns:a16="http://schemas.microsoft.com/office/drawing/2014/main" id="{DF44072E-5A0A-6F44-2325-B680926D0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11</a:t>
            </a:fld>
            <a:endParaRPr lang="it-IT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258D69BE-458E-1667-E976-4D81D501A2F2}"/>
              </a:ext>
            </a:extLst>
          </p:cNvPr>
          <p:cNvSpPr txBox="1"/>
          <p:nvPr/>
        </p:nvSpPr>
        <p:spPr>
          <a:xfrm>
            <a:off x="575743" y="3183967"/>
            <a:ext cx="1393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Political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9CD7674B-BB46-D7C6-BB1D-0ED1F30D5FFB}"/>
              </a:ext>
            </a:extLst>
          </p:cNvPr>
          <p:cNvSpPr txBox="1"/>
          <p:nvPr/>
        </p:nvSpPr>
        <p:spPr>
          <a:xfrm>
            <a:off x="2482843" y="3183967"/>
            <a:ext cx="1393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Economic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88D886A0-D9D1-D105-0205-2BB2FC23ECAF}"/>
              </a:ext>
            </a:extLst>
          </p:cNvPr>
          <p:cNvSpPr txBox="1"/>
          <p:nvPr/>
        </p:nvSpPr>
        <p:spPr>
          <a:xfrm>
            <a:off x="4389943" y="3183967"/>
            <a:ext cx="1393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Social</a:t>
            </a: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D4DC491D-8C42-5B6A-7F46-DB516118D3FB}"/>
              </a:ext>
            </a:extLst>
          </p:cNvPr>
          <p:cNvSpPr txBox="1"/>
          <p:nvPr/>
        </p:nvSpPr>
        <p:spPr>
          <a:xfrm>
            <a:off x="6306981" y="3183967"/>
            <a:ext cx="1393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Technological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412E8C23-E351-039F-7C4B-85DEA1A4CF89}"/>
              </a:ext>
            </a:extLst>
          </p:cNvPr>
          <p:cNvSpPr txBox="1"/>
          <p:nvPr/>
        </p:nvSpPr>
        <p:spPr>
          <a:xfrm>
            <a:off x="8224019" y="3183967"/>
            <a:ext cx="1393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Environmental</a:t>
            </a:r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56A6FD2E-1DF2-221B-D113-C5713FBEBD95}"/>
              </a:ext>
            </a:extLst>
          </p:cNvPr>
          <p:cNvSpPr txBox="1"/>
          <p:nvPr/>
        </p:nvSpPr>
        <p:spPr>
          <a:xfrm>
            <a:off x="10141057" y="3183967"/>
            <a:ext cx="1393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Legal</a:t>
            </a:r>
          </a:p>
        </p:txBody>
      </p:sp>
    </p:spTree>
    <p:extLst>
      <p:ext uri="{BB962C8B-B14F-4D97-AF65-F5344CB8AC3E}">
        <p14:creationId xmlns:p14="http://schemas.microsoft.com/office/powerpoint/2010/main" val="1229797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B233E-DD11-8834-BB54-D7D45B346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243874F9-9B6E-716B-A39A-8AB82EA48CE3}"/>
              </a:ext>
            </a:extLst>
          </p:cNvPr>
          <p:cNvSpPr/>
          <p:nvPr/>
        </p:nvSpPr>
        <p:spPr>
          <a:xfrm>
            <a:off x="2484620" y="4415426"/>
            <a:ext cx="1491019" cy="1675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028E475-6A07-C106-DD8E-68D13258F30E}"/>
              </a:ext>
            </a:extLst>
          </p:cNvPr>
          <p:cNvSpPr/>
          <p:nvPr/>
        </p:nvSpPr>
        <p:spPr>
          <a:xfrm>
            <a:off x="5092805" y="4446337"/>
            <a:ext cx="1491019" cy="1675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000468D-652A-F087-9239-B8983B07F477}"/>
              </a:ext>
            </a:extLst>
          </p:cNvPr>
          <p:cNvSpPr/>
          <p:nvPr/>
        </p:nvSpPr>
        <p:spPr>
          <a:xfrm>
            <a:off x="7711749" y="4406263"/>
            <a:ext cx="1491019" cy="1675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7833470-A56B-F18A-F8D0-7B9DB76CA1FF}"/>
              </a:ext>
            </a:extLst>
          </p:cNvPr>
          <p:cNvSpPr/>
          <p:nvPr/>
        </p:nvSpPr>
        <p:spPr>
          <a:xfrm>
            <a:off x="6396688" y="1684935"/>
            <a:ext cx="1491019" cy="14106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1D7912AC-1233-9207-7ABF-6C75082AD74D}"/>
              </a:ext>
            </a:extLst>
          </p:cNvPr>
          <p:cNvSpPr/>
          <p:nvPr/>
        </p:nvSpPr>
        <p:spPr>
          <a:xfrm>
            <a:off x="3553509" y="1684935"/>
            <a:ext cx="1919618" cy="14106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3EE40D6-EFBB-0A8B-D08F-301D6ADE14B3}"/>
              </a:ext>
            </a:extLst>
          </p:cNvPr>
          <p:cNvSpPr/>
          <p:nvPr/>
        </p:nvSpPr>
        <p:spPr>
          <a:xfrm>
            <a:off x="8728645" y="1568965"/>
            <a:ext cx="2072321" cy="14962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1F5F6F8-4650-13C4-AB64-692F5A2F090E}"/>
              </a:ext>
            </a:extLst>
          </p:cNvPr>
          <p:cNvSpPr/>
          <p:nvPr/>
        </p:nvSpPr>
        <p:spPr>
          <a:xfrm>
            <a:off x="1178537" y="1823816"/>
            <a:ext cx="1491019" cy="12721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Connettore 26">
            <a:extLst>
              <a:ext uri="{FF2B5EF4-FFF2-40B4-BE49-F238E27FC236}">
                <a16:creationId xmlns:a16="http://schemas.microsoft.com/office/drawing/2014/main" id="{D6A3062F-E6B4-A261-42FC-5E9033979BFE}"/>
              </a:ext>
            </a:extLst>
          </p:cNvPr>
          <p:cNvSpPr/>
          <p:nvPr/>
        </p:nvSpPr>
        <p:spPr>
          <a:xfrm>
            <a:off x="1591853" y="3412647"/>
            <a:ext cx="669600" cy="671004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Connettore 27">
            <a:extLst>
              <a:ext uri="{FF2B5EF4-FFF2-40B4-BE49-F238E27FC236}">
                <a16:creationId xmlns:a16="http://schemas.microsoft.com/office/drawing/2014/main" id="{8A46DF37-6C52-1AB8-705A-E846A0703BF5}"/>
              </a:ext>
            </a:extLst>
          </p:cNvPr>
          <p:cNvSpPr/>
          <p:nvPr/>
        </p:nvSpPr>
        <p:spPr>
          <a:xfrm>
            <a:off x="2895798" y="3412647"/>
            <a:ext cx="676275" cy="671004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A738F76-1C87-8661-A430-0D4156172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Roadmap per l’implementazione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115031D0-5048-1DB4-ED54-121743EF081B}"/>
              </a:ext>
            </a:extLst>
          </p:cNvPr>
          <p:cNvSpPr txBox="1"/>
          <p:nvPr/>
        </p:nvSpPr>
        <p:spPr>
          <a:xfrm>
            <a:off x="1133697" y="2757428"/>
            <a:ext cx="15859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Analisi iniziale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2052BAC9-0071-2EC4-6E05-344B98E77A88}"/>
              </a:ext>
            </a:extLst>
          </p:cNvPr>
          <p:cNvSpPr txBox="1"/>
          <p:nvPr/>
        </p:nvSpPr>
        <p:spPr>
          <a:xfrm>
            <a:off x="2440957" y="4398636"/>
            <a:ext cx="1585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Progettazione</a:t>
            </a:r>
            <a:r>
              <a:rPr lang="it-IT" sz="1600" dirty="0">
                <a:solidFill>
                  <a:schemeClr val="bg1"/>
                </a:solidFill>
                <a:latin typeface="+mj-lt"/>
              </a:rPr>
              <a:t> </a:t>
            </a:r>
            <a:r>
              <a:rPr lang="it-IT" sz="1600" dirty="0">
                <a:latin typeface="+mj-lt"/>
              </a:rPr>
              <a:t>del</a:t>
            </a:r>
            <a:r>
              <a:rPr lang="it-IT" sz="1600" dirty="0">
                <a:solidFill>
                  <a:schemeClr val="bg1"/>
                </a:solidFill>
                <a:latin typeface="+mj-lt"/>
              </a:rPr>
              <a:t> </a:t>
            </a:r>
            <a:r>
              <a:rPr lang="it-IT" sz="1600" dirty="0">
                <a:latin typeface="+mj-lt"/>
              </a:rPr>
              <a:t>processo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A896386F-144F-F9C7-8505-82447DAE7382}"/>
              </a:ext>
            </a:extLst>
          </p:cNvPr>
          <p:cNvSpPr txBox="1"/>
          <p:nvPr/>
        </p:nvSpPr>
        <p:spPr>
          <a:xfrm>
            <a:off x="3555202" y="2737328"/>
            <a:ext cx="19744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Definizione</a:t>
            </a:r>
            <a:r>
              <a:rPr lang="it-IT" sz="1600" dirty="0">
                <a:solidFill>
                  <a:schemeClr val="bg1"/>
                </a:solidFill>
                <a:latin typeface="+mj-lt"/>
              </a:rPr>
              <a:t> </a:t>
            </a:r>
            <a:r>
              <a:rPr lang="it-IT" sz="1600" dirty="0">
                <a:latin typeface="+mj-lt"/>
              </a:rPr>
              <a:t>Strumenti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F639872-FBF9-B100-65DA-B5101F3C95C8}"/>
              </a:ext>
            </a:extLst>
          </p:cNvPr>
          <p:cNvSpPr txBox="1"/>
          <p:nvPr/>
        </p:nvSpPr>
        <p:spPr>
          <a:xfrm>
            <a:off x="5052631" y="4419312"/>
            <a:ext cx="1585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Formazione</a:t>
            </a:r>
            <a:r>
              <a:rPr lang="it-IT" sz="160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600" dirty="0">
                <a:latin typeface="+mj-lt"/>
              </a:rPr>
              <a:t>e</a:t>
            </a:r>
            <a:r>
              <a:rPr lang="it-IT" sz="160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600" dirty="0">
                <a:latin typeface="+mj-lt"/>
              </a:rPr>
              <a:t>cambiamento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D216F88A-260D-205E-9F27-5895D8C46312}"/>
              </a:ext>
            </a:extLst>
          </p:cNvPr>
          <p:cNvSpPr txBox="1"/>
          <p:nvPr/>
        </p:nvSpPr>
        <p:spPr>
          <a:xfrm>
            <a:off x="8581754" y="2757428"/>
            <a:ext cx="2309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Revisione</a:t>
            </a:r>
            <a:r>
              <a:rPr lang="it-IT" sz="1600" dirty="0">
                <a:solidFill>
                  <a:schemeClr val="bg1"/>
                </a:solidFill>
                <a:latin typeface="+mj-lt"/>
              </a:rPr>
              <a:t> </a:t>
            </a:r>
            <a:r>
              <a:rPr lang="it-IT" sz="1600" dirty="0">
                <a:latin typeface="+mj-lt"/>
              </a:rPr>
              <a:t>e</a:t>
            </a:r>
            <a:r>
              <a:rPr lang="it-IT" sz="1600" dirty="0">
                <a:solidFill>
                  <a:schemeClr val="bg1"/>
                </a:solidFill>
                <a:latin typeface="+mj-lt"/>
              </a:rPr>
              <a:t> </a:t>
            </a:r>
            <a:r>
              <a:rPr lang="it-IT" sz="1600" dirty="0">
                <a:latin typeface="+mj-lt"/>
              </a:rPr>
              <a:t>governance</a:t>
            </a:r>
          </a:p>
        </p:txBody>
      </p:sp>
      <p:sp>
        <p:nvSpPr>
          <p:cNvPr id="29" name="Connettore 28">
            <a:extLst>
              <a:ext uri="{FF2B5EF4-FFF2-40B4-BE49-F238E27FC236}">
                <a16:creationId xmlns:a16="http://schemas.microsoft.com/office/drawing/2014/main" id="{66EC579D-2E1D-F0B6-97C2-4EDB2C9B3814}"/>
              </a:ext>
            </a:extLst>
          </p:cNvPr>
          <p:cNvSpPr/>
          <p:nvPr/>
        </p:nvSpPr>
        <p:spPr>
          <a:xfrm>
            <a:off x="5491691" y="3403250"/>
            <a:ext cx="676275" cy="671004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2" name="Elemento grafico 41" descr="Lente di ingrandimento contorno">
            <a:extLst>
              <a:ext uri="{FF2B5EF4-FFF2-40B4-BE49-F238E27FC236}">
                <a16:creationId xmlns:a16="http://schemas.microsoft.com/office/drawing/2014/main" id="{BAEFA55A-0CF7-05DD-A53F-F80A117880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6305" y="3504428"/>
            <a:ext cx="468000" cy="468000"/>
          </a:xfrm>
          <a:prstGeom prst="rect">
            <a:avLst/>
          </a:prstGeom>
        </p:spPr>
      </p:pic>
      <p:cxnSp>
        <p:nvCxnSpPr>
          <p:cNvPr id="45" name="Connettore diritto 44">
            <a:extLst>
              <a:ext uri="{FF2B5EF4-FFF2-40B4-BE49-F238E27FC236}">
                <a16:creationId xmlns:a16="http://schemas.microsoft.com/office/drawing/2014/main" id="{9FFC839F-3A83-AD7A-7965-F4D3EACB4BC0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17236379-9199-DD2B-0B98-4EEF3FA07927}"/>
              </a:ext>
            </a:extLst>
          </p:cNvPr>
          <p:cNvCxnSpPr>
            <a:cxnSpLocks/>
          </p:cNvCxnSpPr>
          <p:nvPr/>
        </p:nvCxnSpPr>
        <p:spPr>
          <a:xfrm>
            <a:off x="1930020" y="3263972"/>
            <a:ext cx="0" cy="165744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64DFBB8A-4E79-FB75-4BB0-0A4FC69D96CA}"/>
              </a:ext>
            </a:extLst>
          </p:cNvPr>
          <p:cNvCxnSpPr>
            <a:cxnSpLocks/>
          </p:cNvCxnSpPr>
          <p:nvPr/>
        </p:nvCxnSpPr>
        <p:spPr>
          <a:xfrm>
            <a:off x="3233913" y="4063133"/>
            <a:ext cx="0" cy="165744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7" name="Ovale 46">
            <a:extLst>
              <a:ext uri="{FF2B5EF4-FFF2-40B4-BE49-F238E27FC236}">
                <a16:creationId xmlns:a16="http://schemas.microsoft.com/office/drawing/2014/main" id="{64066047-DF49-5434-8903-8013CE7D744D}"/>
              </a:ext>
            </a:extLst>
          </p:cNvPr>
          <p:cNvSpPr/>
          <p:nvPr/>
        </p:nvSpPr>
        <p:spPr>
          <a:xfrm>
            <a:off x="1858020" y="3130844"/>
            <a:ext cx="144000" cy="144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Ovale 47">
            <a:extLst>
              <a:ext uri="{FF2B5EF4-FFF2-40B4-BE49-F238E27FC236}">
                <a16:creationId xmlns:a16="http://schemas.microsoft.com/office/drawing/2014/main" id="{E81A6CB1-E0E8-1A41-6AEB-678F8267F9B4}"/>
              </a:ext>
            </a:extLst>
          </p:cNvPr>
          <p:cNvSpPr/>
          <p:nvPr/>
        </p:nvSpPr>
        <p:spPr>
          <a:xfrm>
            <a:off x="3161913" y="4228877"/>
            <a:ext cx="144000" cy="144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DC2C380D-DDEF-F2A9-73D3-F6CD640EF0A9}"/>
              </a:ext>
            </a:extLst>
          </p:cNvPr>
          <p:cNvCxnSpPr>
            <a:cxnSpLocks/>
          </p:cNvCxnSpPr>
          <p:nvPr/>
        </p:nvCxnSpPr>
        <p:spPr>
          <a:xfrm>
            <a:off x="2261453" y="3748149"/>
            <a:ext cx="634345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0389737F-6015-455A-FA29-0BEDF75609EB}"/>
              </a:ext>
            </a:extLst>
          </p:cNvPr>
          <p:cNvCxnSpPr>
            <a:cxnSpLocks/>
          </p:cNvCxnSpPr>
          <p:nvPr/>
        </p:nvCxnSpPr>
        <p:spPr>
          <a:xfrm>
            <a:off x="3572073" y="3748149"/>
            <a:ext cx="634345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Connettore 12">
            <a:extLst>
              <a:ext uri="{FF2B5EF4-FFF2-40B4-BE49-F238E27FC236}">
                <a16:creationId xmlns:a16="http://schemas.microsoft.com/office/drawing/2014/main" id="{C9277060-E65B-1A86-8618-AF1BEB2DA6B4}"/>
              </a:ext>
            </a:extLst>
          </p:cNvPr>
          <p:cNvSpPr/>
          <p:nvPr/>
        </p:nvSpPr>
        <p:spPr>
          <a:xfrm>
            <a:off x="4192388" y="3412647"/>
            <a:ext cx="676275" cy="671004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3AF6CCB4-8463-CFBA-9C01-C17D4723DE05}"/>
              </a:ext>
            </a:extLst>
          </p:cNvPr>
          <p:cNvCxnSpPr>
            <a:cxnSpLocks/>
          </p:cNvCxnSpPr>
          <p:nvPr/>
        </p:nvCxnSpPr>
        <p:spPr>
          <a:xfrm>
            <a:off x="4868663" y="3748308"/>
            <a:ext cx="634345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EB37F75E-DFD7-3E2C-59CF-989952B757BF}"/>
              </a:ext>
            </a:extLst>
          </p:cNvPr>
          <p:cNvCxnSpPr>
            <a:cxnSpLocks/>
          </p:cNvCxnSpPr>
          <p:nvPr/>
        </p:nvCxnSpPr>
        <p:spPr>
          <a:xfrm>
            <a:off x="6167966" y="3738752"/>
            <a:ext cx="634345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Connettore 16">
            <a:extLst>
              <a:ext uri="{FF2B5EF4-FFF2-40B4-BE49-F238E27FC236}">
                <a16:creationId xmlns:a16="http://schemas.microsoft.com/office/drawing/2014/main" id="{1C47E04E-44AB-B7AC-59D9-ADD3881D459C}"/>
              </a:ext>
            </a:extLst>
          </p:cNvPr>
          <p:cNvSpPr/>
          <p:nvPr/>
        </p:nvSpPr>
        <p:spPr>
          <a:xfrm>
            <a:off x="6790994" y="3412647"/>
            <a:ext cx="676275" cy="671004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onnettore 17">
            <a:extLst>
              <a:ext uri="{FF2B5EF4-FFF2-40B4-BE49-F238E27FC236}">
                <a16:creationId xmlns:a16="http://schemas.microsoft.com/office/drawing/2014/main" id="{69C85072-3DB9-CB67-74B1-146E9CAC5E9A}"/>
              </a:ext>
            </a:extLst>
          </p:cNvPr>
          <p:cNvSpPr/>
          <p:nvPr/>
        </p:nvSpPr>
        <p:spPr>
          <a:xfrm>
            <a:off x="8098901" y="3393853"/>
            <a:ext cx="676275" cy="671004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C503C1B5-297E-3803-EC84-20EC9828E3FD}"/>
              </a:ext>
            </a:extLst>
          </p:cNvPr>
          <p:cNvCxnSpPr>
            <a:cxnSpLocks/>
          </p:cNvCxnSpPr>
          <p:nvPr/>
        </p:nvCxnSpPr>
        <p:spPr>
          <a:xfrm>
            <a:off x="7475873" y="3738911"/>
            <a:ext cx="634345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48828457-2D9F-ED4A-AF6F-1A75B497CADA}"/>
              </a:ext>
            </a:extLst>
          </p:cNvPr>
          <p:cNvCxnSpPr>
            <a:cxnSpLocks/>
          </p:cNvCxnSpPr>
          <p:nvPr/>
        </p:nvCxnSpPr>
        <p:spPr>
          <a:xfrm>
            <a:off x="8775176" y="3729355"/>
            <a:ext cx="634345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Connettore 36">
            <a:extLst>
              <a:ext uri="{FF2B5EF4-FFF2-40B4-BE49-F238E27FC236}">
                <a16:creationId xmlns:a16="http://schemas.microsoft.com/office/drawing/2014/main" id="{CB980C44-F2F8-37FD-0826-3FA22885F1A9}"/>
              </a:ext>
            </a:extLst>
          </p:cNvPr>
          <p:cNvSpPr/>
          <p:nvPr/>
        </p:nvSpPr>
        <p:spPr>
          <a:xfrm>
            <a:off x="9398204" y="3403250"/>
            <a:ext cx="676275" cy="671004"/>
          </a:xfrm>
          <a:prstGeom prst="flowChartConnector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391BD2A8-C592-3D68-5211-D45534E39155}"/>
              </a:ext>
            </a:extLst>
          </p:cNvPr>
          <p:cNvCxnSpPr>
            <a:cxnSpLocks/>
          </p:cNvCxnSpPr>
          <p:nvPr/>
        </p:nvCxnSpPr>
        <p:spPr>
          <a:xfrm>
            <a:off x="4548463" y="3253100"/>
            <a:ext cx="0" cy="165744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3" name="Ovale 52">
            <a:extLst>
              <a:ext uri="{FF2B5EF4-FFF2-40B4-BE49-F238E27FC236}">
                <a16:creationId xmlns:a16="http://schemas.microsoft.com/office/drawing/2014/main" id="{C55A2633-B6D7-1383-33B4-8712E384CCDE}"/>
              </a:ext>
            </a:extLst>
          </p:cNvPr>
          <p:cNvSpPr/>
          <p:nvPr/>
        </p:nvSpPr>
        <p:spPr>
          <a:xfrm>
            <a:off x="4476463" y="3119972"/>
            <a:ext cx="144000" cy="144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985931AC-8DA2-46B8-0916-9FA1B3C3A662}"/>
              </a:ext>
            </a:extLst>
          </p:cNvPr>
          <p:cNvCxnSpPr>
            <a:cxnSpLocks/>
          </p:cNvCxnSpPr>
          <p:nvPr/>
        </p:nvCxnSpPr>
        <p:spPr>
          <a:xfrm>
            <a:off x="7132489" y="3264369"/>
            <a:ext cx="0" cy="165744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5" name="Ovale 54">
            <a:extLst>
              <a:ext uri="{FF2B5EF4-FFF2-40B4-BE49-F238E27FC236}">
                <a16:creationId xmlns:a16="http://schemas.microsoft.com/office/drawing/2014/main" id="{53A3AC64-3F18-1317-FAB6-650F75E8CAA7}"/>
              </a:ext>
            </a:extLst>
          </p:cNvPr>
          <p:cNvSpPr/>
          <p:nvPr/>
        </p:nvSpPr>
        <p:spPr>
          <a:xfrm>
            <a:off x="7060489" y="3131241"/>
            <a:ext cx="144000" cy="144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6" name="Connettore diritto 55">
            <a:extLst>
              <a:ext uri="{FF2B5EF4-FFF2-40B4-BE49-F238E27FC236}">
                <a16:creationId xmlns:a16="http://schemas.microsoft.com/office/drawing/2014/main" id="{FF0659FE-3BCD-868F-2D0E-1029BFFF61FF}"/>
              </a:ext>
            </a:extLst>
          </p:cNvPr>
          <p:cNvCxnSpPr>
            <a:cxnSpLocks/>
          </p:cNvCxnSpPr>
          <p:nvPr/>
        </p:nvCxnSpPr>
        <p:spPr>
          <a:xfrm>
            <a:off x="9748344" y="3275242"/>
            <a:ext cx="0" cy="165744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7" name="Ovale 56">
            <a:extLst>
              <a:ext uri="{FF2B5EF4-FFF2-40B4-BE49-F238E27FC236}">
                <a16:creationId xmlns:a16="http://schemas.microsoft.com/office/drawing/2014/main" id="{9654B0C1-A643-E76A-5B1D-9DFD15397772}"/>
              </a:ext>
            </a:extLst>
          </p:cNvPr>
          <p:cNvSpPr/>
          <p:nvPr/>
        </p:nvSpPr>
        <p:spPr>
          <a:xfrm>
            <a:off x="9676344" y="3142114"/>
            <a:ext cx="144000" cy="144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2B5B564F-3DDF-605B-1F7B-9E9185F187E3}"/>
              </a:ext>
            </a:extLst>
          </p:cNvPr>
          <p:cNvCxnSpPr>
            <a:cxnSpLocks/>
          </p:cNvCxnSpPr>
          <p:nvPr/>
        </p:nvCxnSpPr>
        <p:spPr>
          <a:xfrm>
            <a:off x="5845587" y="4061339"/>
            <a:ext cx="0" cy="165744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9" name="Ovale 58">
            <a:extLst>
              <a:ext uri="{FF2B5EF4-FFF2-40B4-BE49-F238E27FC236}">
                <a16:creationId xmlns:a16="http://schemas.microsoft.com/office/drawing/2014/main" id="{4BF121B9-5FB3-A1E3-858B-58E664D94215}"/>
              </a:ext>
            </a:extLst>
          </p:cNvPr>
          <p:cNvSpPr/>
          <p:nvPr/>
        </p:nvSpPr>
        <p:spPr>
          <a:xfrm>
            <a:off x="5773587" y="4227083"/>
            <a:ext cx="144000" cy="144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0" name="Connettore diritto 59">
            <a:extLst>
              <a:ext uri="{FF2B5EF4-FFF2-40B4-BE49-F238E27FC236}">
                <a16:creationId xmlns:a16="http://schemas.microsoft.com/office/drawing/2014/main" id="{9F93AB9D-A719-B000-D86F-E34CFA059EC7}"/>
              </a:ext>
            </a:extLst>
          </p:cNvPr>
          <p:cNvCxnSpPr>
            <a:cxnSpLocks/>
          </p:cNvCxnSpPr>
          <p:nvPr/>
        </p:nvCxnSpPr>
        <p:spPr>
          <a:xfrm>
            <a:off x="8457260" y="3996965"/>
            <a:ext cx="0" cy="165744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1" name="Ovale 60">
            <a:extLst>
              <a:ext uri="{FF2B5EF4-FFF2-40B4-BE49-F238E27FC236}">
                <a16:creationId xmlns:a16="http://schemas.microsoft.com/office/drawing/2014/main" id="{03350E2A-669C-8C68-5C4A-A0974F41EF8F}"/>
              </a:ext>
            </a:extLst>
          </p:cNvPr>
          <p:cNvSpPr/>
          <p:nvPr/>
        </p:nvSpPr>
        <p:spPr>
          <a:xfrm>
            <a:off x="8385260" y="4162709"/>
            <a:ext cx="144000" cy="144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CasellaDiTesto 61">
            <a:extLst>
              <a:ext uri="{FF2B5EF4-FFF2-40B4-BE49-F238E27FC236}">
                <a16:creationId xmlns:a16="http://schemas.microsoft.com/office/drawing/2014/main" id="{BCAFA62D-1A8D-EC91-1B39-AB1EC701191F}"/>
              </a:ext>
            </a:extLst>
          </p:cNvPr>
          <p:cNvSpPr txBox="1"/>
          <p:nvPr/>
        </p:nvSpPr>
        <p:spPr>
          <a:xfrm>
            <a:off x="6336175" y="2741764"/>
            <a:ext cx="15859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Progetto</a:t>
            </a:r>
            <a:r>
              <a:rPr lang="it-IT" sz="160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600" dirty="0">
                <a:latin typeface="+mj-lt"/>
              </a:rPr>
              <a:t>Pilota</a:t>
            </a:r>
          </a:p>
        </p:txBody>
      </p:sp>
      <p:sp>
        <p:nvSpPr>
          <p:cNvPr id="63" name="CasellaDiTesto 62">
            <a:extLst>
              <a:ext uri="{FF2B5EF4-FFF2-40B4-BE49-F238E27FC236}">
                <a16:creationId xmlns:a16="http://schemas.microsoft.com/office/drawing/2014/main" id="{1883CC21-4ECC-8195-D6CA-E2EBF1C5F6F7}"/>
              </a:ext>
            </a:extLst>
          </p:cNvPr>
          <p:cNvSpPr txBox="1"/>
          <p:nvPr/>
        </p:nvSpPr>
        <p:spPr>
          <a:xfrm>
            <a:off x="7564713" y="4362728"/>
            <a:ext cx="1785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 err="1">
                <a:latin typeface="+mj-lt"/>
              </a:rPr>
              <a:t>Rollout</a:t>
            </a:r>
            <a:r>
              <a:rPr lang="it-IT" sz="160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it-IT" sz="1600" dirty="0">
                <a:latin typeface="+mj-lt"/>
              </a:rPr>
              <a:t>organizzativo</a:t>
            </a:r>
          </a:p>
        </p:txBody>
      </p:sp>
      <p:pic>
        <p:nvPicPr>
          <p:cNvPr id="65" name="Elemento grafico 64" descr="Chiave inglese contorno">
            <a:extLst>
              <a:ext uri="{FF2B5EF4-FFF2-40B4-BE49-F238E27FC236}">
                <a16:creationId xmlns:a16="http://schemas.microsoft.com/office/drawing/2014/main" id="{2CBBE3C4-B3CF-EDC8-3045-29C601015F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4130" y="3544471"/>
            <a:ext cx="432000" cy="432000"/>
          </a:xfrm>
          <a:prstGeom prst="rect">
            <a:avLst/>
          </a:prstGeom>
        </p:spPr>
      </p:pic>
      <p:pic>
        <p:nvPicPr>
          <p:cNvPr id="67" name="Elemento grafico 66" descr="Cappello di laurea contorno">
            <a:extLst>
              <a:ext uri="{FF2B5EF4-FFF2-40B4-BE49-F238E27FC236}">
                <a16:creationId xmlns:a16="http://schemas.microsoft.com/office/drawing/2014/main" id="{9E95C449-F2A8-5207-25FC-B35A597A60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83487" y="3490783"/>
            <a:ext cx="504000" cy="504000"/>
          </a:xfrm>
          <a:prstGeom prst="rect">
            <a:avLst/>
          </a:prstGeom>
        </p:spPr>
      </p:pic>
      <p:pic>
        <p:nvPicPr>
          <p:cNvPr id="69" name="Elemento grafico 68" descr="Grafico a barre contorno">
            <a:extLst>
              <a:ext uri="{FF2B5EF4-FFF2-40B4-BE49-F238E27FC236}">
                <a16:creationId xmlns:a16="http://schemas.microsoft.com/office/drawing/2014/main" id="{497D49C4-FBCD-19AC-6737-86DF9D8027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84340" y="3477355"/>
            <a:ext cx="504000" cy="504000"/>
          </a:xfrm>
          <a:prstGeom prst="rect">
            <a:avLst/>
          </a:prstGeom>
        </p:spPr>
      </p:pic>
      <p:pic>
        <p:nvPicPr>
          <p:cNvPr id="71" name="Elemento grafico 70" descr="Globo terrestre: Americhe con riempimento a tinta unita">
            <a:extLst>
              <a:ext uri="{FF2B5EF4-FFF2-40B4-BE49-F238E27FC236}">
                <a16:creationId xmlns:a16="http://schemas.microsoft.com/office/drawing/2014/main" id="{A3DE7932-E5FE-2C38-2606-05BBB225DD0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85039" y="3486428"/>
            <a:ext cx="504000" cy="504000"/>
          </a:xfrm>
          <a:prstGeom prst="rect">
            <a:avLst/>
          </a:prstGeom>
        </p:spPr>
      </p:pic>
      <p:pic>
        <p:nvPicPr>
          <p:cNvPr id="73" name="Elemento grafico 72" descr="Matraccio contorno">
            <a:extLst>
              <a:ext uri="{FF2B5EF4-FFF2-40B4-BE49-F238E27FC236}">
                <a16:creationId xmlns:a16="http://schemas.microsoft.com/office/drawing/2014/main" id="{644C3807-DD7A-826C-451D-062325AC51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890198" y="3487672"/>
            <a:ext cx="504000" cy="504000"/>
          </a:xfrm>
          <a:prstGeom prst="rect">
            <a:avLst/>
          </a:prstGeom>
        </p:spPr>
      </p:pic>
      <p:pic>
        <p:nvPicPr>
          <p:cNvPr id="75" name="Elemento grafico 74" descr="Portatile contorno">
            <a:extLst>
              <a:ext uri="{FF2B5EF4-FFF2-40B4-BE49-F238E27FC236}">
                <a16:creationId xmlns:a16="http://schemas.microsoft.com/office/drawing/2014/main" id="{E49022E4-45C3-BA97-EA42-6ED9281FC01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278526" y="3477355"/>
            <a:ext cx="504000" cy="504000"/>
          </a:xfrm>
          <a:prstGeom prst="rect">
            <a:avLst/>
          </a:prstGeom>
        </p:spPr>
      </p:pic>
      <p:sp>
        <p:nvSpPr>
          <p:cNvPr id="78" name="Segnaposto numero diapositiva 77">
            <a:extLst>
              <a:ext uri="{FF2B5EF4-FFF2-40B4-BE49-F238E27FC236}">
                <a16:creationId xmlns:a16="http://schemas.microsoft.com/office/drawing/2014/main" id="{96F59331-4EAF-AAD4-F759-747F58AD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12</a:t>
            </a:fld>
            <a:endParaRPr lang="it-IT"/>
          </a:p>
        </p:txBody>
      </p:sp>
      <p:sp>
        <p:nvSpPr>
          <p:cNvPr id="79" name="CasellaDiTesto 78">
            <a:extLst>
              <a:ext uri="{FF2B5EF4-FFF2-40B4-BE49-F238E27FC236}">
                <a16:creationId xmlns:a16="http://schemas.microsoft.com/office/drawing/2014/main" id="{B30A0150-4022-412E-67EC-D158519EFE3E}"/>
              </a:ext>
            </a:extLst>
          </p:cNvPr>
          <p:cNvSpPr txBox="1"/>
          <p:nvPr/>
        </p:nvSpPr>
        <p:spPr>
          <a:xfrm>
            <a:off x="1127349" y="1847367"/>
            <a:ext cx="158591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latin typeface="+mj-lt"/>
              </a:rPr>
              <a:t>Valutazione dei processi decisionali attuali, individuazione dei gap e definizione degli obiettivi chiave dell’S&amp;OP.</a:t>
            </a:r>
          </a:p>
        </p:txBody>
      </p:sp>
      <p:sp>
        <p:nvSpPr>
          <p:cNvPr id="80" name="CasellaDiTesto 79">
            <a:extLst>
              <a:ext uri="{FF2B5EF4-FFF2-40B4-BE49-F238E27FC236}">
                <a16:creationId xmlns:a16="http://schemas.microsoft.com/office/drawing/2014/main" id="{FE4AEAB5-696C-E580-B991-CFA9CED33BF7}"/>
              </a:ext>
            </a:extLst>
          </p:cNvPr>
          <p:cNvSpPr txBox="1"/>
          <p:nvPr/>
        </p:nvSpPr>
        <p:spPr>
          <a:xfrm>
            <a:off x="2437174" y="4954911"/>
            <a:ext cx="15859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latin typeface="+mj-lt"/>
              </a:rPr>
              <a:t>Progettazione del flusso S&amp;OP target, definizione di ruoli, responsabilità, flussi informativi e indicatori di performance (KPI).</a:t>
            </a:r>
          </a:p>
        </p:txBody>
      </p:sp>
      <p:sp>
        <p:nvSpPr>
          <p:cNvPr id="81" name="CasellaDiTesto 80">
            <a:extLst>
              <a:ext uri="{FF2B5EF4-FFF2-40B4-BE49-F238E27FC236}">
                <a16:creationId xmlns:a16="http://schemas.microsoft.com/office/drawing/2014/main" id="{50789FA7-4762-559B-9D32-356203A99805}"/>
              </a:ext>
            </a:extLst>
          </p:cNvPr>
          <p:cNvSpPr txBox="1"/>
          <p:nvPr/>
        </p:nvSpPr>
        <p:spPr>
          <a:xfrm>
            <a:off x="3749453" y="1684935"/>
            <a:ext cx="15859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latin typeface="+mj-lt"/>
              </a:rPr>
              <a:t>Scelta e configurazione delle soluzioni IT (ERP, software di planning), con attenzione all’integrazione con i sistemi esistenti.</a:t>
            </a:r>
          </a:p>
        </p:txBody>
      </p:sp>
      <p:sp>
        <p:nvSpPr>
          <p:cNvPr id="82" name="CasellaDiTesto 81">
            <a:extLst>
              <a:ext uri="{FF2B5EF4-FFF2-40B4-BE49-F238E27FC236}">
                <a16:creationId xmlns:a16="http://schemas.microsoft.com/office/drawing/2014/main" id="{EA6A93BE-F317-90D1-9BAA-E6BADD38FCEB}"/>
              </a:ext>
            </a:extLst>
          </p:cNvPr>
          <p:cNvSpPr txBox="1"/>
          <p:nvPr/>
        </p:nvSpPr>
        <p:spPr>
          <a:xfrm>
            <a:off x="6321280" y="1713880"/>
            <a:ext cx="15859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latin typeface="+mj-lt"/>
              </a:rPr>
              <a:t>Sperimentazione del processo su una business </a:t>
            </a:r>
            <a:r>
              <a:rPr lang="it-IT" sz="1100" dirty="0" err="1">
                <a:latin typeface="+mj-lt"/>
              </a:rPr>
              <a:t>unit</a:t>
            </a:r>
            <a:r>
              <a:rPr lang="it-IT" sz="1100" dirty="0">
                <a:latin typeface="+mj-lt"/>
              </a:rPr>
              <a:t> o linea di prodotto, raccolta dei feedback e prime ottimizzazioni.</a:t>
            </a:r>
          </a:p>
        </p:txBody>
      </p:sp>
      <p:sp>
        <p:nvSpPr>
          <p:cNvPr id="83" name="CasellaDiTesto 82">
            <a:extLst>
              <a:ext uri="{FF2B5EF4-FFF2-40B4-BE49-F238E27FC236}">
                <a16:creationId xmlns:a16="http://schemas.microsoft.com/office/drawing/2014/main" id="{FB05C19D-001E-61C8-0D96-4D384A9D9176}"/>
              </a:ext>
            </a:extLst>
          </p:cNvPr>
          <p:cNvSpPr txBox="1"/>
          <p:nvPr/>
        </p:nvSpPr>
        <p:spPr>
          <a:xfrm>
            <a:off x="5048848" y="4983411"/>
            <a:ext cx="15859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latin typeface="+mj-lt"/>
              </a:rPr>
              <a:t>Formazione degli attori coinvolti e gestione del cambiamento organizzativo e culturale per garantire l’adozione del processo.</a:t>
            </a:r>
          </a:p>
        </p:txBody>
      </p:sp>
      <p:sp>
        <p:nvSpPr>
          <p:cNvPr id="84" name="CasellaDiTesto 83">
            <a:extLst>
              <a:ext uri="{FF2B5EF4-FFF2-40B4-BE49-F238E27FC236}">
                <a16:creationId xmlns:a16="http://schemas.microsoft.com/office/drawing/2014/main" id="{A0F1DA41-6CE2-A085-B321-23B9EF481304}"/>
              </a:ext>
            </a:extLst>
          </p:cNvPr>
          <p:cNvSpPr txBox="1"/>
          <p:nvPr/>
        </p:nvSpPr>
        <p:spPr>
          <a:xfrm>
            <a:off x="7664303" y="4947503"/>
            <a:ext cx="15859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latin typeface="+mj-lt"/>
              </a:rPr>
              <a:t>Estensione graduale del processo a tutta l’organizzazione, con monitoraggio dei risultati e adattamenti progressivi</a:t>
            </a:r>
            <a:r>
              <a:rPr lang="it-IT" sz="110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  <p:sp>
        <p:nvSpPr>
          <p:cNvPr id="85" name="CasellaDiTesto 84">
            <a:extLst>
              <a:ext uri="{FF2B5EF4-FFF2-40B4-BE49-F238E27FC236}">
                <a16:creationId xmlns:a16="http://schemas.microsoft.com/office/drawing/2014/main" id="{B9B8D003-04FF-0150-BDF6-D05D35F777D0}"/>
              </a:ext>
            </a:extLst>
          </p:cNvPr>
          <p:cNvSpPr txBox="1"/>
          <p:nvPr/>
        </p:nvSpPr>
        <p:spPr>
          <a:xfrm>
            <a:off x="8943384" y="1568965"/>
            <a:ext cx="1585912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latin typeface="+mj-lt"/>
              </a:rPr>
              <a:t>Istituzione di un ciclo di revisione periodico e coinvolgimento del top management per garantire coerenza strategica e miglioramento continuo.</a:t>
            </a:r>
          </a:p>
        </p:txBody>
      </p:sp>
    </p:spTree>
    <p:extLst>
      <p:ext uri="{BB962C8B-B14F-4D97-AF65-F5344CB8AC3E}">
        <p14:creationId xmlns:p14="http://schemas.microsoft.com/office/powerpoint/2010/main" val="550447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79EFC-E85E-01FB-4E14-0455FF4E4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e 22">
            <a:extLst>
              <a:ext uri="{FF2B5EF4-FFF2-40B4-BE49-F238E27FC236}">
                <a16:creationId xmlns:a16="http://schemas.microsoft.com/office/drawing/2014/main" id="{69ABE3BC-889E-7ADF-A4C1-C47889BE38B0}"/>
              </a:ext>
            </a:extLst>
          </p:cNvPr>
          <p:cNvSpPr/>
          <p:nvPr/>
        </p:nvSpPr>
        <p:spPr>
          <a:xfrm>
            <a:off x="1179444" y="2687638"/>
            <a:ext cx="2537793" cy="2537791"/>
          </a:xfrm>
          <a:prstGeom prst="ellipse">
            <a:avLst/>
          </a:prstGeom>
          <a:solidFill>
            <a:srgbClr val="CD4C19">
              <a:alpha val="82000"/>
            </a:srgbClr>
          </a:solidFill>
          <a:ln>
            <a:solidFill>
              <a:srgbClr val="CD4C1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EDC699B-9767-C3EB-69A1-E720A12A3809}"/>
              </a:ext>
            </a:extLst>
          </p:cNvPr>
          <p:cNvSpPr/>
          <p:nvPr/>
        </p:nvSpPr>
        <p:spPr>
          <a:xfrm>
            <a:off x="4721085" y="2687638"/>
            <a:ext cx="2537793" cy="2537791"/>
          </a:xfrm>
          <a:prstGeom prst="ellipse">
            <a:avLst/>
          </a:prstGeom>
          <a:solidFill>
            <a:srgbClr val="CD4C19">
              <a:alpha val="82000"/>
            </a:srgbClr>
          </a:solidFill>
          <a:ln>
            <a:solidFill>
              <a:srgbClr val="CD4C1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31E0726D-7C0F-F2E6-7236-29B0420222BF}"/>
              </a:ext>
            </a:extLst>
          </p:cNvPr>
          <p:cNvSpPr/>
          <p:nvPr/>
        </p:nvSpPr>
        <p:spPr>
          <a:xfrm>
            <a:off x="8258317" y="2687638"/>
            <a:ext cx="2537793" cy="2537791"/>
          </a:xfrm>
          <a:prstGeom prst="ellipse">
            <a:avLst/>
          </a:prstGeom>
          <a:solidFill>
            <a:srgbClr val="CD4C19">
              <a:alpha val="82000"/>
            </a:srgbClr>
          </a:solidFill>
          <a:ln>
            <a:solidFill>
              <a:srgbClr val="CD4C1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3651F29-1ABA-55E7-32EA-DDFAD8B6B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051"/>
            <a:ext cx="10515600" cy="1325563"/>
          </a:xfrm>
        </p:spPr>
        <p:txBody>
          <a:bodyPr/>
          <a:lstStyle/>
          <a:p>
            <a:r>
              <a:rPr lang="it-IT" dirty="0"/>
              <a:t>Previsioni 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C043AA52-56F2-76DA-FE38-35058B580D73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B7895E6-01CD-D059-9849-9F2708E4FC15}"/>
              </a:ext>
            </a:extLst>
          </p:cNvPr>
          <p:cNvSpPr txBox="1"/>
          <p:nvPr/>
        </p:nvSpPr>
        <p:spPr>
          <a:xfrm>
            <a:off x="1429024" y="3224135"/>
            <a:ext cx="2020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latin typeface="+mj-lt"/>
              </a:rPr>
              <a:t>Aumento Vendite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D919C2A-EFDE-56B1-6C0E-AAB8204743FB}"/>
              </a:ext>
            </a:extLst>
          </p:cNvPr>
          <p:cNvSpPr txBox="1"/>
          <p:nvPr/>
        </p:nvSpPr>
        <p:spPr>
          <a:xfrm>
            <a:off x="1429024" y="4426024"/>
            <a:ext cx="20209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Vendite aumentate del 15%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DC30F3E-DF54-2AD4-1A24-1C54E03B6A60}"/>
              </a:ext>
            </a:extLst>
          </p:cNvPr>
          <p:cNvSpPr txBox="1"/>
          <p:nvPr/>
        </p:nvSpPr>
        <p:spPr>
          <a:xfrm>
            <a:off x="4970665" y="3224135"/>
            <a:ext cx="2020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latin typeface="+mj-lt"/>
              </a:rPr>
              <a:t>Riduzione Costi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E80F590-31F9-05CC-7A40-171CA6C3E05F}"/>
              </a:ext>
            </a:extLst>
          </p:cNvPr>
          <p:cNvSpPr txBox="1"/>
          <p:nvPr/>
        </p:nvSpPr>
        <p:spPr>
          <a:xfrm>
            <a:off x="5041344" y="4426024"/>
            <a:ext cx="22882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Costi operativi ridotti del 15%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2E8B6FB2-4749-B87C-C3E7-8699B2AA2DF8}"/>
              </a:ext>
            </a:extLst>
          </p:cNvPr>
          <p:cNvSpPr txBox="1"/>
          <p:nvPr/>
        </p:nvSpPr>
        <p:spPr>
          <a:xfrm>
            <a:off x="8507897" y="3224135"/>
            <a:ext cx="2020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latin typeface="+mj-lt"/>
              </a:rPr>
              <a:t>Miglioramento Puntualità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03695EED-99DB-4D88-C490-F9D1CD6AC8FD}"/>
              </a:ext>
            </a:extLst>
          </p:cNvPr>
          <p:cNvSpPr txBox="1"/>
          <p:nvPr/>
        </p:nvSpPr>
        <p:spPr>
          <a:xfrm>
            <a:off x="8399673" y="4426024"/>
            <a:ext cx="22550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Puntualità consegne aumentata del 15%</a:t>
            </a:r>
          </a:p>
        </p:txBody>
      </p:sp>
      <p:sp>
        <p:nvSpPr>
          <p:cNvPr id="28" name="Segnaposto numero diapositiva 27">
            <a:extLst>
              <a:ext uri="{FF2B5EF4-FFF2-40B4-BE49-F238E27FC236}">
                <a16:creationId xmlns:a16="http://schemas.microsoft.com/office/drawing/2014/main" id="{E640BCFA-3200-A235-EC8A-0E5E45A02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8220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7F7B4-1E2E-8F31-670F-7002C1CE1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BA95FC42-F000-2D65-A8DF-E386107C1C6B}"/>
              </a:ext>
            </a:extLst>
          </p:cNvPr>
          <p:cNvSpPr/>
          <p:nvPr/>
        </p:nvSpPr>
        <p:spPr>
          <a:xfrm>
            <a:off x="726627" y="1928191"/>
            <a:ext cx="7012643" cy="46831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D2E94F5-5507-D4DF-3D3E-98FEB6F9A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32"/>
            <a:ext cx="10515600" cy="1325563"/>
          </a:xfrm>
        </p:spPr>
        <p:txBody>
          <a:bodyPr/>
          <a:lstStyle/>
          <a:p>
            <a:r>
              <a:rPr lang="it-IT" dirty="0"/>
              <a:t>Prospettive Future dell’S&amp;OP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29243D3-C16A-35CD-A04D-85DB5EB13EFB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A6F3199-9E51-0D11-C94F-9FC1B7A44A66}"/>
              </a:ext>
            </a:extLst>
          </p:cNvPr>
          <p:cNvSpPr txBox="1"/>
          <p:nvPr/>
        </p:nvSpPr>
        <p:spPr>
          <a:xfrm>
            <a:off x="726627" y="1928191"/>
            <a:ext cx="7012643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800" dirty="0"/>
          </a:p>
          <a:p>
            <a:r>
              <a:rPr lang="it-IT" sz="1400" dirty="0"/>
              <a:t>Da processo operativo a leva strategica</a:t>
            </a:r>
          </a:p>
          <a:p>
            <a:endParaRPr lang="it-IT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L’S&amp;OP evolve in risposta a mercati sempre più dinamici.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100" dirty="0"/>
          </a:p>
          <a:p>
            <a:r>
              <a:rPr lang="it-IT" sz="1100" dirty="0"/>
              <a:t>🚀 </a:t>
            </a:r>
            <a:r>
              <a:rPr lang="it-IT" sz="1400" dirty="0"/>
              <a:t>Nuove frontiere:</a:t>
            </a:r>
          </a:p>
          <a:p>
            <a:endParaRPr lang="it-IT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Pianificazione autonoma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Sistemi intelligenti che si adattano in tempo reale grazie a IA e IoT.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S&amp;OP sostenibile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Integrazione di metriche ESG (es. CO₂, economia circolare).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100" dirty="0"/>
          </a:p>
          <a:p>
            <a:r>
              <a:rPr lang="it-IT" sz="1400" dirty="0"/>
              <a:t>✅ Fattori chiave per il successo:</a:t>
            </a:r>
          </a:p>
          <a:p>
            <a:endParaRPr lang="it-IT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Approccio incrementale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Monitoraggio continuo delle performance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Cultura collaborativa e interfunzionale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83B886D-99CA-D545-6A39-70308754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14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61B3E32-109A-D5FB-16C3-6E56B9DBE7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033" t="6760" r="11080" b="9296"/>
          <a:stretch/>
        </p:blipFill>
        <p:spPr>
          <a:xfrm>
            <a:off x="9124683" y="2018908"/>
            <a:ext cx="2229118" cy="3603675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945796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F97597-69E6-2F71-C7F6-7361723BB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C04FB25C-DD73-BABA-AB2B-AC21C396A670}"/>
              </a:ext>
            </a:extLst>
          </p:cNvPr>
          <p:cNvSpPr/>
          <p:nvPr/>
        </p:nvSpPr>
        <p:spPr>
          <a:xfrm>
            <a:off x="713374" y="1927516"/>
            <a:ext cx="2281613" cy="4284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95703B2-1326-A1FA-DD48-653D718BB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051"/>
            <a:ext cx="10515600" cy="1325563"/>
          </a:xfrm>
        </p:spPr>
        <p:txBody>
          <a:bodyPr/>
          <a:lstStyle/>
          <a:p>
            <a:r>
              <a:rPr lang="it-IT" dirty="0">
                <a:effectLst/>
              </a:rPr>
              <a:t>Introduzione al S&amp;OP</a:t>
            </a:r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BD7454AC-BD13-E98A-6711-3FBE527F1C7E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FD62246-6806-C5FB-24D2-34577CF305B9}"/>
              </a:ext>
            </a:extLst>
          </p:cNvPr>
          <p:cNvSpPr txBox="1"/>
          <p:nvPr/>
        </p:nvSpPr>
        <p:spPr>
          <a:xfrm>
            <a:off x="748699" y="2349467"/>
            <a:ext cx="2281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Definizione S&amp;OP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F671388-313A-7BE2-569E-47047894C29F}"/>
              </a:ext>
            </a:extLst>
          </p:cNvPr>
          <p:cNvSpPr txBox="1"/>
          <p:nvPr/>
        </p:nvSpPr>
        <p:spPr>
          <a:xfrm>
            <a:off x="713374" y="2687638"/>
            <a:ext cx="196356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Il Sales and Operations Planning (S&amp;OP) integra le funzioni di vendita e operazioni per allineare le risorse con la domanda del mercato.</a:t>
            </a:r>
          </a:p>
        </p:txBody>
      </p:sp>
      <p:sp>
        <p:nvSpPr>
          <p:cNvPr id="59" name="Rettangolo 58">
            <a:extLst>
              <a:ext uri="{FF2B5EF4-FFF2-40B4-BE49-F238E27FC236}">
                <a16:creationId xmlns:a16="http://schemas.microsoft.com/office/drawing/2014/main" id="{A2035159-A9CD-12E4-5713-20DA0BF55B67}"/>
              </a:ext>
            </a:extLst>
          </p:cNvPr>
          <p:cNvSpPr/>
          <p:nvPr/>
        </p:nvSpPr>
        <p:spPr>
          <a:xfrm>
            <a:off x="3383688" y="1927516"/>
            <a:ext cx="2281613" cy="4284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/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65F793E6-40DA-31F5-A226-2041E32AAED4}"/>
              </a:ext>
            </a:extLst>
          </p:cNvPr>
          <p:cNvSpPr txBox="1"/>
          <p:nvPr/>
        </p:nvSpPr>
        <p:spPr>
          <a:xfrm>
            <a:off x="3383687" y="2343082"/>
            <a:ext cx="18308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Obiettivi Principali</a:t>
            </a:r>
          </a:p>
        </p:txBody>
      </p:sp>
      <p:sp>
        <p:nvSpPr>
          <p:cNvPr id="61" name="CasellaDiTesto 60">
            <a:extLst>
              <a:ext uri="{FF2B5EF4-FFF2-40B4-BE49-F238E27FC236}">
                <a16:creationId xmlns:a16="http://schemas.microsoft.com/office/drawing/2014/main" id="{CD8642EF-2B6F-9F7D-A6D3-42B11969C6CC}"/>
              </a:ext>
            </a:extLst>
          </p:cNvPr>
          <p:cNvSpPr txBox="1"/>
          <p:nvPr/>
        </p:nvSpPr>
        <p:spPr>
          <a:xfrm>
            <a:off x="3383687" y="2687638"/>
            <a:ext cx="196356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L'obiettivo principale del S&amp;OP è migliorare la pianificazione della domanda e dell'offerta, riducendo i costi e aumentando la soddisfazione del cliente</a:t>
            </a:r>
          </a:p>
        </p:txBody>
      </p:sp>
      <p:sp>
        <p:nvSpPr>
          <p:cNvPr id="62" name="Rettangolo 61">
            <a:extLst>
              <a:ext uri="{FF2B5EF4-FFF2-40B4-BE49-F238E27FC236}">
                <a16:creationId xmlns:a16="http://schemas.microsoft.com/office/drawing/2014/main" id="{41F46009-91F4-1748-C1C6-EC91A3272F00}"/>
              </a:ext>
            </a:extLst>
          </p:cNvPr>
          <p:cNvSpPr/>
          <p:nvPr/>
        </p:nvSpPr>
        <p:spPr>
          <a:xfrm>
            <a:off x="6054002" y="1927516"/>
            <a:ext cx="2281613" cy="4284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3" name="CasellaDiTesto 62">
            <a:extLst>
              <a:ext uri="{FF2B5EF4-FFF2-40B4-BE49-F238E27FC236}">
                <a16:creationId xmlns:a16="http://schemas.microsoft.com/office/drawing/2014/main" id="{9A14D334-50F4-AAA6-DFBE-80C161CB80F4}"/>
              </a:ext>
            </a:extLst>
          </p:cNvPr>
          <p:cNvSpPr txBox="1"/>
          <p:nvPr/>
        </p:nvSpPr>
        <p:spPr>
          <a:xfrm>
            <a:off x="6054003" y="2313128"/>
            <a:ext cx="2281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Importanza Aziendale</a:t>
            </a:r>
          </a:p>
        </p:txBody>
      </p:sp>
      <p:sp>
        <p:nvSpPr>
          <p:cNvPr id="64" name="CasellaDiTesto 63">
            <a:extLst>
              <a:ext uri="{FF2B5EF4-FFF2-40B4-BE49-F238E27FC236}">
                <a16:creationId xmlns:a16="http://schemas.microsoft.com/office/drawing/2014/main" id="{54955556-A805-DDEA-FC8C-C7DDDF10667C}"/>
              </a:ext>
            </a:extLst>
          </p:cNvPr>
          <p:cNvSpPr txBox="1"/>
          <p:nvPr/>
        </p:nvSpPr>
        <p:spPr>
          <a:xfrm>
            <a:off x="6054002" y="2687638"/>
            <a:ext cx="196356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Il S&amp;OP è cruciale per migliorare la comunicazione tra i reparti aziendali e favorire una maggiore visibilità delle operazioni e delle esigenze di mercato.</a:t>
            </a:r>
          </a:p>
        </p:txBody>
      </p:sp>
      <p:sp>
        <p:nvSpPr>
          <p:cNvPr id="69" name="Segnaposto numero diapositiva 68">
            <a:extLst>
              <a:ext uri="{FF2B5EF4-FFF2-40B4-BE49-F238E27FC236}">
                <a16:creationId xmlns:a16="http://schemas.microsoft.com/office/drawing/2014/main" id="{893D9F67-CF5B-65E4-160C-045F353E3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2</a:t>
            </a:fld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A9FF294-D684-F333-B5AE-9DC21ADC5EC3}"/>
              </a:ext>
            </a:extLst>
          </p:cNvPr>
          <p:cNvSpPr txBox="1"/>
          <p:nvPr/>
        </p:nvSpPr>
        <p:spPr>
          <a:xfrm>
            <a:off x="5996609" y="1927516"/>
            <a:ext cx="543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🏭</a:t>
            </a:r>
            <a:endParaRPr lang="it-IT" sz="28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8C947D4-360B-90A6-8928-C209E5237FD6}"/>
              </a:ext>
            </a:extLst>
          </p:cNvPr>
          <p:cNvSpPr txBox="1"/>
          <p:nvPr/>
        </p:nvSpPr>
        <p:spPr>
          <a:xfrm>
            <a:off x="662330" y="1946657"/>
            <a:ext cx="543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📄</a:t>
            </a:r>
            <a:endParaRPr lang="it-IT" sz="28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27FF5BF-BA28-0794-110F-BCC385590E43}"/>
              </a:ext>
            </a:extLst>
          </p:cNvPr>
          <p:cNvSpPr txBox="1"/>
          <p:nvPr/>
        </p:nvSpPr>
        <p:spPr>
          <a:xfrm>
            <a:off x="3351378" y="1939930"/>
            <a:ext cx="384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📌</a:t>
            </a:r>
            <a:endParaRPr lang="it-IT" sz="2800" dirty="0"/>
          </a:p>
        </p:txBody>
      </p:sp>
      <p:pic>
        <p:nvPicPr>
          <p:cNvPr id="11" name="Immagine 10" descr="Immagine che contiene clipart, illustrazione, Elementi grafici, cartone animato">
            <a:extLst>
              <a:ext uri="{FF2B5EF4-FFF2-40B4-BE49-F238E27FC236}">
                <a16:creationId xmlns:a16="http://schemas.microsoft.com/office/drawing/2014/main" id="{6E621E08-4755-CD15-9BCA-14BE49118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8607" y="2688021"/>
            <a:ext cx="2535193" cy="1690129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85705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032F5D-CCF2-C3C3-6F7B-D91C2E7C3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5F06F3-C62B-B437-27A2-3B53B5A7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Fasi del Processo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1B7AF562-FAD8-D2FF-853D-E3B197B5DDCC}"/>
              </a:ext>
            </a:extLst>
          </p:cNvPr>
          <p:cNvSpPr txBox="1"/>
          <p:nvPr/>
        </p:nvSpPr>
        <p:spPr>
          <a:xfrm>
            <a:off x="3506297" y="2391454"/>
            <a:ext cx="1562758" cy="3385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1. Raccolta Dati</a:t>
            </a:r>
          </a:p>
        </p:txBody>
      </p:sp>
      <p:cxnSp>
        <p:nvCxnSpPr>
          <p:cNvPr id="45" name="Connettore diritto 44">
            <a:extLst>
              <a:ext uri="{FF2B5EF4-FFF2-40B4-BE49-F238E27FC236}">
                <a16:creationId xmlns:a16="http://schemas.microsoft.com/office/drawing/2014/main" id="{C8A91405-36AE-AAA4-FB5E-FBFA4F823E63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Immagine 54" descr="Immagine che contiene cerchio, Elementi grafici, testo, grafica">
            <a:extLst>
              <a:ext uri="{FF2B5EF4-FFF2-40B4-BE49-F238E27FC236}">
                <a16:creationId xmlns:a16="http://schemas.microsoft.com/office/drawing/2014/main" id="{FEA1A272-0583-A720-DBBF-8AD627F1CE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48" t="6974" r="7210" b="8784"/>
          <a:stretch/>
        </p:blipFill>
        <p:spPr>
          <a:xfrm>
            <a:off x="4479901" y="2453750"/>
            <a:ext cx="2815563" cy="2776092"/>
          </a:xfrm>
          <a:prstGeom prst="ellipse">
            <a:avLst/>
          </a:prstGeom>
          <a:ln>
            <a:noFill/>
          </a:ln>
        </p:spPr>
      </p:pic>
      <p:cxnSp>
        <p:nvCxnSpPr>
          <p:cNvPr id="57" name="Connettore diritto 56">
            <a:extLst>
              <a:ext uri="{FF2B5EF4-FFF2-40B4-BE49-F238E27FC236}">
                <a16:creationId xmlns:a16="http://schemas.microsoft.com/office/drawing/2014/main" id="{BCF8CDD3-48F3-E6D1-3069-6C0E754E1706}"/>
              </a:ext>
            </a:extLst>
          </p:cNvPr>
          <p:cNvCxnSpPr>
            <a:cxnSpLocks/>
          </p:cNvCxnSpPr>
          <p:nvPr/>
        </p:nvCxnSpPr>
        <p:spPr>
          <a:xfrm flipH="1" flipV="1">
            <a:off x="4479901" y="2841997"/>
            <a:ext cx="309187" cy="243281"/>
          </a:xfrm>
          <a:prstGeom prst="line">
            <a:avLst/>
          </a:prstGeom>
          <a:ln>
            <a:solidFill>
              <a:srgbClr val="EA773E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0" name="Ovale 59">
            <a:extLst>
              <a:ext uri="{FF2B5EF4-FFF2-40B4-BE49-F238E27FC236}">
                <a16:creationId xmlns:a16="http://schemas.microsoft.com/office/drawing/2014/main" id="{4C041B39-2C48-CB39-9E6A-F5536BBEFF37}"/>
              </a:ext>
            </a:extLst>
          </p:cNvPr>
          <p:cNvSpPr/>
          <p:nvPr/>
        </p:nvSpPr>
        <p:spPr>
          <a:xfrm>
            <a:off x="4407538" y="2761683"/>
            <a:ext cx="108000" cy="108000"/>
          </a:xfrm>
          <a:prstGeom prst="ellipse">
            <a:avLst/>
          </a:prstGeom>
          <a:solidFill>
            <a:srgbClr val="E77518"/>
          </a:solidFill>
          <a:ln>
            <a:solidFill>
              <a:srgbClr val="E77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1" name="Connettore diritto 60">
            <a:extLst>
              <a:ext uri="{FF2B5EF4-FFF2-40B4-BE49-F238E27FC236}">
                <a16:creationId xmlns:a16="http://schemas.microsoft.com/office/drawing/2014/main" id="{D6EB89BB-FEFC-E46D-D9A6-EFDFD0257A1D}"/>
              </a:ext>
            </a:extLst>
          </p:cNvPr>
          <p:cNvCxnSpPr>
            <a:cxnSpLocks/>
          </p:cNvCxnSpPr>
          <p:nvPr/>
        </p:nvCxnSpPr>
        <p:spPr>
          <a:xfrm flipV="1">
            <a:off x="6586368" y="2453750"/>
            <a:ext cx="209160" cy="281655"/>
          </a:xfrm>
          <a:prstGeom prst="line">
            <a:avLst/>
          </a:prstGeom>
          <a:ln>
            <a:solidFill>
              <a:srgbClr val="F8A438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2" name="Ovale 61">
            <a:extLst>
              <a:ext uri="{FF2B5EF4-FFF2-40B4-BE49-F238E27FC236}">
                <a16:creationId xmlns:a16="http://schemas.microsoft.com/office/drawing/2014/main" id="{BE794772-B2AE-DF22-7F93-D1D13DBFA621}"/>
              </a:ext>
            </a:extLst>
          </p:cNvPr>
          <p:cNvSpPr/>
          <p:nvPr/>
        </p:nvSpPr>
        <p:spPr>
          <a:xfrm>
            <a:off x="6741528" y="2399750"/>
            <a:ext cx="108000" cy="108000"/>
          </a:xfrm>
          <a:prstGeom prst="ellipse">
            <a:avLst/>
          </a:prstGeom>
          <a:solidFill>
            <a:srgbClr val="F8A438"/>
          </a:solidFill>
          <a:ln>
            <a:solidFill>
              <a:srgbClr val="F8A4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4" name="Connettore diritto 63">
            <a:extLst>
              <a:ext uri="{FF2B5EF4-FFF2-40B4-BE49-F238E27FC236}">
                <a16:creationId xmlns:a16="http://schemas.microsoft.com/office/drawing/2014/main" id="{79859E04-791F-D9B4-CC2B-7E0860BAC293}"/>
              </a:ext>
            </a:extLst>
          </p:cNvPr>
          <p:cNvCxnSpPr>
            <a:cxnSpLocks/>
          </p:cNvCxnSpPr>
          <p:nvPr/>
        </p:nvCxnSpPr>
        <p:spPr>
          <a:xfrm>
            <a:off x="7053725" y="4322020"/>
            <a:ext cx="314102" cy="191991"/>
          </a:xfrm>
          <a:prstGeom prst="line">
            <a:avLst/>
          </a:prstGeom>
          <a:ln>
            <a:solidFill>
              <a:srgbClr val="F5953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5" name="Ovale 64">
            <a:extLst>
              <a:ext uri="{FF2B5EF4-FFF2-40B4-BE49-F238E27FC236}">
                <a16:creationId xmlns:a16="http://schemas.microsoft.com/office/drawing/2014/main" id="{68250718-F688-E9C4-9168-767D46ED7A1A}"/>
              </a:ext>
            </a:extLst>
          </p:cNvPr>
          <p:cNvSpPr/>
          <p:nvPr/>
        </p:nvSpPr>
        <p:spPr>
          <a:xfrm>
            <a:off x="7313827" y="4460011"/>
            <a:ext cx="108000" cy="108000"/>
          </a:xfrm>
          <a:prstGeom prst="ellipse">
            <a:avLst/>
          </a:prstGeom>
          <a:solidFill>
            <a:srgbClr val="F59532"/>
          </a:solidFill>
          <a:ln>
            <a:solidFill>
              <a:srgbClr val="F595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8" name="Connettore diritto 67">
            <a:extLst>
              <a:ext uri="{FF2B5EF4-FFF2-40B4-BE49-F238E27FC236}">
                <a16:creationId xmlns:a16="http://schemas.microsoft.com/office/drawing/2014/main" id="{2D412C1E-C02B-56D7-BC8F-6279E7CD70B1}"/>
              </a:ext>
            </a:extLst>
          </p:cNvPr>
          <p:cNvCxnSpPr>
            <a:cxnSpLocks/>
          </p:cNvCxnSpPr>
          <p:nvPr/>
        </p:nvCxnSpPr>
        <p:spPr>
          <a:xfrm flipH="1">
            <a:off x="4360944" y="4360007"/>
            <a:ext cx="309187" cy="208004"/>
          </a:xfrm>
          <a:prstGeom prst="line">
            <a:avLst/>
          </a:prstGeom>
          <a:ln>
            <a:solidFill>
              <a:srgbClr val="CD4C19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9" name="Ovale 68">
            <a:extLst>
              <a:ext uri="{FF2B5EF4-FFF2-40B4-BE49-F238E27FC236}">
                <a16:creationId xmlns:a16="http://schemas.microsoft.com/office/drawing/2014/main" id="{4AFC34F4-85EB-8D20-D84A-AB8442C89028}"/>
              </a:ext>
            </a:extLst>
          </p:cNvPr>
          <p:cNvSpPr/>
          <p:nvPr/>
        </p:nvSpPr>
        <p:spPr>
          <a:xfrm>
            <a:off x="4297763" y="4514011"/>
            <a:ext cx="108000" cy="108000"/>
          </a:xfrm>
          <a:prstGeom prst="ellipse">
            <a:avLst/>
          </a:prstGeom>
          <a:solidFill>
            <a:srgbClr val="CD4C19"/>
          </a:solidFill>
          <a:ln>
            <a:solidFill>
              <a:srgbClr val="CD4C1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2" name="Connettore diritto 71">
            <a:extLst>
              <a:ext uri="{FF2B5EF4-FFF2-40B4-BE49-F238E27FC236}">
                <a16:creationId xmlns:a16="http://schemas.microsoft.com/office/drawing/2014/main" id="{EDE1E9B3-C3B4-6C66-FA49-90D40EF90792}"/>
              </a:ext>
            </a:extLst>
          </p:cNvPr>
          <p:cNvCxnSpPr>
            <a:cxnSpLocks/>
          </p:cNvCxnSpPr>
          <p:nvPr/>
        </p:nvCxnSpPr>
        <p:spPr>
          <a:xfrm>
            <a:off x="5887682" y="5149155"/>
            <a:ext cx="0" cy="392975"/>
          </a:xfrm>
          <a:prstGeom prst="line">
            <a:avLst/>
          </a:prstGeom>
          <a:ln>
            <a:solidFill>
              <a:srgbClr val="B34114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3" name="Ovale 72">
            <a:extLst>
              <a:ext uri="{FF2B5EF4-FFF2-40B4-BE49-F238E27FC236}">
                <a16:creationId xmlns:a16="http://schemas.microsoft.com/office/drawing/2014/main" id="{7B6D906D-BEEC-7E1A-F367-CC9170969130}"/>
              </a:ext>
            </a:extLst>
          </p:cNvPr>
          <p:cNvSpPr/>
          <p:nvPr/>
        </p:nvSpPr>
        <p:spPr>
          <a:xfrm>
            <a:off x="5833682" y="5441925"/>
            <a:ext cx="108000" cy="108000"/>
          </a:xfrm>
          <a:prstGeom prst="ellipse">
            <a:avLst/>
          </a:prstGeom>
          <a:solidFill>
            <a:srgbClr val="B34114"/>
          </a:solidFill>
          <a:ln>
            <a:solidFill>
              <a:srgbClr val="B341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CasellaDiTesto 75">
            <a:extLst>
              <a:ext uri="{FF2B5EF4-FFF2-40B4-BE49-F238E27FC236}">
                <a16:creationId xmlns:a16="http://schemas.microsoft.com/office/drawing/2014/main" id="{AB4E3AE4-CA6F-5A19-9E81-9D232BF5B9CE}"/>
              </a:ext>
            </a:extLst>
          </p:cNvPr>
          <p:cNvSpPr txBox="1"/>
          <p:nvPr/>
        </p:nvSpPr>
        <p:spPr>
          <a:xfrm>
            <a:off x="6134011" y="2052900"/>
            <a:ext cx="1825874" cy="3385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2. Analisi Domanda</a:t>
            </a:r>
          </a:p>
        </p:txBody>
      </p:sp>
      <p:sp>
        <p:nvSpPr>
          <p:cNvPr id="77" name="CasellaDiTesto 76">
            <a:extLst>
              <a:ext uri="{FF2B5EF4-FFF2-40B4-BE49-F238E27FC236}">
                <a16:creationId xmlns:a16="http://schemas.microsoft.com/office/drawing/2014/main" id="{EE4CBFF7-965A-9855-7326-46C45FA69D53}"/>
              </a:ext>
            </a:extLst>
          </p:cNvPr>
          <p:cNvSpPr txBox="1"/>
          <p:nvPr/>
        </p:nvSpPr>
        <p:spPr>
          <a:xfrm>
            <a:off x="7066506" y="4630307"/>
            <a:ext cx="2228798" cy="3385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3. Pianificazione Offerta</a:t>
            </a:r>
          </a:p>
        </p:txBody>
      </p:sp>
      <p:sp>
        <p:nvSpPr>
          <p:cNvPr id="78" name="CasellaDiTesto 77">
            <a:extLst>
              <a:ext uri="{FF2B5EF4-FFF2-40B4-BE49-F238E27FC236}">
                <a16:creationId xmlns:a16="http://schemas.microsoft.com/office/drawing/2014/main" id="{7521E7AC-23D9-24C2-C764-7B5BD74D4910}"/>
              </a:ext>
            </a:extLst>
          </p:cNvPr>
          <p:cNvSpPr txBox="1"/>
          <p:nvPr/>
        </p:nvSpPr>
        <p:spPr>
          <a:xfrm>
            <a:off x="4542255" y="5584936"/>
            <a:ext cx="2753209" cy="3385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4. Allineamento Interfunzionale</a:t>
            </a:r>
          </a:p>
        </p:txBody>
      </p:sp>
      <p:sp>
        <p:nvSpPr>
          <p:cNvPr id="79" name="CasellaDiTesto 78">
            <a:extLst>
              <a:ext uri="{FF2B5EF4-FFF2-40B4-BE49-F238E27FC236}">
                <a16:creationId xmlns:a16="http://schemas.microsoft.com/office/drawing/2014/main" id="{4C3CA21B-1D4E-9BF1-F3E2-FC5330C488B2}"/>
              </a:ext>
            </a:extLst>
          </p:cNvPr>
          <p:cNvSpPr txBox="1"/>
          <p:nvPr/>
        </p:nvSpPr>
        <p:spPr>
          <a:xfrm>
            <a:off x="2585318" y="4669433"/>
            <a:ext cx="2084813" cy="3385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+mj-lt"/>
              </a:rPr>
              <a:t>5. Revisione Esecutiva</a:t>
            </a:r>
          </a:p>
        </p:txBody>
      </p:sp>
      <p:sp>
        <p:nvSpPr>
          <p:cNvPr id="83" name="Segnaposto numero diapositiva 82">
            <a:extLst>
              <a:ext uri="{FF2B5EF4-FFF2-40B4-BE49-F238E27FC236}">
                <a16:creationId xmlns:a16="http://schemas.microsoft.com/office/drawing/2014/main" id="{D4868B8B-CFCD-9FBC-282B-A69F7990D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3</a:t>
            </a:fld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A13346DC-4981-41ED-0B81-B30AD09E939D}"/>
              </a:ext>
            </a:extLst>
          </p:cNvPr>
          <p:cNvSpPr/>
          <p:nvPr/>
        </p:nvSpPr>
        <p:spPr>
          <a:xfrm>
            <a:off x="5249928" y="3200011"/>
            <a:ext cx="1260000" cy="12600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0C0C0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7907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9C1259-03DB-9C0B-D572-421189CA9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67CF9DC7-447F-440C-2E9B-24424B05B848}"/>
              </a:ext>
            </a:extLst>
          </p:cNvPr>
          <p:cNvSpPr/>
          <p:nvPr/>
        </p:nvSpPr>
        <p:spPr>
          <a:xfrm>
            <a:off x="726627" y="1928191"/>
            <a:ext cx="7012643" cy="46831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4137055-F42F-E6F3-50DE-D1B6F3C42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32"/>
            <a:ext cx="10515600" cy="1325563"/>
          </a:xfrm>
        </p:spPr>
        <p:txBody>
          <a:bodyPr/>
          <a:lstStyle/>
          <a:p>
            <a:r>
              <a:rPr lang="it-IT" dirty="0"/>
              <a:t>Raccolta Dati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DB8B82DA-6EDC-FE23-EEB9-20EA5BA751B5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3C5615A-C4D6-5E22-1644-CE8FA628E558}"/>
              </a:ext>
            </a:extLst>
          </p:cNvPr>
          <p:cNvSpPr txBox="1"/>
          <p:nvPr/>
        </p:nvSpPr>
        <p:spPr>
          <a:xfrm>
            <a:off x="726627" y="2008571"/>
            <a:ext cx="7012643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📌 </a:t>
            </a:r>
            <a:r>
              <a:rPr lang="it-IT" sz="1400" dirty="0"/>
              <a:t>Obiettivo</a:t>
            </a:r>
          </a:p>
          <a:p>
            <a:endParaRPr lang="it-IT" sz="1400" dirty="0">
              <a:solidFill>
                <a:schemeClr val="bg1"/>
              </a:solidFill>
            </a:endParaRPr>
          </a:p>
          <a:p>
            <a:r>
              <a:rPr lang="it-IT" sz="1100" dirty="0"/>
              <a:t>Creare una base informativa solida per alimentare il processo S&amp;OP, garantendo coerenza, qualità e disponibilità dei dati necessari.</a:t>
            </a:r>
          </a:p>
          <a:p>
            <a:endParaRPr lang="it-IT" sz="1100" dirty="0">
              <a:solidFill>
                <a:schemeClr val="bg1"/>
              </a:solidFill>
            </a:endParaRPr>
          </a:p>
          <a:p>
            <a:r>
              <a:rPr lang="it-IT" sz="1400" dirty="0">
                <a:solidFill>
                  <a:schemeClr val="bg1"/>
                </a:solidFill>
              </a:rPr>
              <a:t>📊 </a:t>
            </a:r>
            <a:r>
              <a:rPr lang="it-IT" sz="1400" dirty="0"/>
              <a:t>Fonti di Dati</a:t>
            </a:r>
          </a:p>
          <a:p>
            <a:endParaRPr lang="it-IT" sz="140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Vendite storiche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Previsioni di mercato e macroeconomiche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Livelli di inventario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Capacità produttiva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Dati da clienti, marketing e supply chain</a:t>
            </a:r>
          </a:p>
          <a:p>
            <a:endParaRPr lang="it-IT" sz="1100" dirty="0">
              <a:solidFill>
                <a:schemeClr val="bg1"/>
              </a:solidFill>
            </a:endParaRPr>
          </a:p>
          <a:p>
            <a:r>
              <a:rPr lang="it-IT" sz="1400" dirty="0">
                <a:solidFill>
                  <a:schemeClr val="bg1"/>
                </a:solidFill>
              </a:rPr>
              <a:t>🛠️ </a:t>
            </a:r>
            <a:r>
              <a:rPr lang="it-IT" sz="1400" dirty="0"/>
              <a:t>Attività Principali</a:t>
            </a:r>
          </a:p>
          <a:p>
            <a:endParaRPr lang="it-IT" sz="140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Pulizia e validazione dei dati (es. rimozione </a:t>
            </a:r>
            <a:r>
              <a:rPr lang="it-IT" sz="1100" dirty="0" err="1"/>
              <a:t>outlier</a:t>
            </a:r>
            <a:r>
              <a:rPr lang="it-IT" sz="1100" dirty="0"/>
              <a:t>, normalizzazione)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Integrazione da più sistemi (ERP, CRM, fogli di calcolo)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Analisi delle performance passate (es. accuratezza previsionale)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Visualizzazione tramite dashboard o report automatizzati</a:t>
            </a:r>
          </a:p>
        </p:txBody>
      </p:sp>
      <p:sp>
        <p:nvSpPr>
          <p:cNvPr id="24" name="Segnaposto numero diapositiva 23">
            <a:extLst>
              <a:ext uri="{FF2B5EF4-FFF2-40B4-BE49-F238E27FC236}">
                <a16:creationId xmlns:a16="http://schemas.microsoft.com/office/drawing/2014/main" id="{CA965E33-8E7B-DEFE-5CCE-5B7A65752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4</a:t>
            </a:fld>
            <a:endParaRPr lang="it-IT"/>
          </a:p>
        </p:txBody>
      </p:sp>
      <p:pic>
        <p:nvPicPr>
          <p:cNvPr id="6" name="Immagine 5" descr="Immagine che contiene arancione, Elementi grafici, design, Carattere">
            <a:extLst>
              <a:ext uri="{FF2B5EF4-FFF2-40B4-BE49-F238E27FC236}">
                <a16:creationId xmlns:a16="http://schemas.microsoft.com/office/drawing/2014/main" id="{72AD08C2-F6A8-88B7-F880-D9465AF45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5295" y="2494633"/>
            <a:ext cx="2328505" cy="2328505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6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12F26D-2463-7941-0654-A90EC36F0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1EB9E34E-E647-2892-1A82-8C4D8E1C5258}"/>
              </a:ext>
            </a:extLst>
          </p:cNvPr>
          <p:cNvSpPr/>
          <p:nvPr/>
        </p:nvSpPr>
        <p:spPr>
          <a:xfrm>
            <a:off x="726627" y="1928191"/>
            <a:ext cx="7012643" cy="46831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81A5620-EAD2-68A0-987D-24273B7CA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32"/>
            <a:ext cx="10515600" cy="1325563"/>
          </a:xfrm>
        </p:spPr>
        <p:txBody>
          <a:bodyPr/>
          <a:lstStyle/>
          <a:p>
            <a:r>
              <a:rPr lang="it-IT" dirty="0"/>
              <a:t>Analisi Domanda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0A8FCEFC-EA1A-78CF-BE3A-0E10136D4EDD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9AAA6F9-7803-03AC-5BC3-875FB32363BD}"/>
              </a:ext>
            </a:extLst>
          </p:cNvPr>
          <p:cNvSpPr txBox="1"/>
          <p:nvPr/>
        </p:nvSpPr>
        <p:spPr>
          <a:xfrm>
            <a:off x="726627" y="2010114"/>
            <a:ext cx="7012643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📌 Obiettivo</a:t>
            </a:r>
          </a:p>
          <a:p>
            <a:endParaRPr lang="it-IT" sz="800" dirty="0"/>
          </a:p>
          <a:p>
            <a:r>
              <a:rPr lang="it-IT" sz="1100" dirty="0"/>
              <a:t>Prevedere con precisione la domanda futura per garantire l’allineamento tra esigenze di mercato e capacità aziendali.</a:t>
            </a:r>
          </a:p>
          <a:p>
            <a:endParaRPr lang="it-IT" sz="1100" dirty="0"/>
          </a:p>
          <a:p>
            <a:r>
              <a:rPr lang="it-IT" sz="1400" dirty="0"/>
              <a:t>📈 Approcci Utilizzati</a:t>
            </a:r>
          </a:p>
          <a:p>
            <a:endParaRPr lang="it-IT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Quantitativi:</a:t>
            </a:r>
          </a:p>
          <a:p>
            <a:r>
              <a:rPr lang="it-IT" sz="1100" dirty="0"/>
              <a:t>	▸ Modelli statistici (es. ARIMA, regressione, </a:t>
            </a:r>
            <a:r>
              <a:rPr lang="it-IT" sz="1100" dirty="0" err="1"/>
              <a:t>smoothing</a:t>
            </a:r>
            <a:r>
              <a:rPr lang="it-IT" sz="1100" dirty="0"/>
              <a:t> esponenziale)</a:t>
            </a:r>
          </a:p>
          <a:p>
            <a:r>
              <a:rPr lang="it-IT" sz="1100" dirty="0"/>
              <a:t>	▸ Machine learning su serie storiche e dati esterni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Qualitativi:</a:t>
            </a:r>
          </a:p>
          <a:p>
            <a:r>
              <a:rPr lang="it-IT" sz="1100" dirty="0"/>
              <a:t>	▸ Input da vendite, marketing, clienti e stakeholder</a:t>
            </a:r>
          </a:p>
          <a:p>
            <a:r>
              <a:rPr lang="it-IT" sz="1100" dirty="0"/>
              <a:t>	▸ Considerazione di eventi eccezionali (es. promozioni, lanci di prodotto)</a:t>
            </a:r>
          </a:p>
          <a:p>
            <a:endParaRPr lang="it-IT" sz="1400" dirty="0"/>
          </a:p>
          <a:p>
            <a:r>
              <a:rPr lang="it-IT" sz="1400" dirty="0"/>
              <a:t>🤝 Collaborazione Cross-Funzionale</a:t>
            </a:r>
          </a:p>
          <a:p>
            <a:endParaRPr lang="it-IT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Workshop tra vendite, marketing, </a:t>
            </a:r>
            <a:r>
              <a:rPr lang="it-IT" sz="1100" dirty="0" err="1"/>
              <a:t>finance</a:t>
            </a:r>
            <a:r>
              <a:rPr lang="it-IT" sz="1100" dirty="0"/>
              <a:t> e produzione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Validazione e aggiustamento collettivo delle previsioni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Mitigazione dei </a:t>
            </a:r>
            <a:r>
              <a:rPr lang="it-IT" sz="1100" dirty="0" err="1"/>
              <a:t>bias</a:t>
            </a:r>
            <a:r>
              <a:rPr lang="it-IT" sz="1100" dirty="0"/>
              <a:t> (es. </a:t>
            </a:r>
            <a:r>
              <a:rPr lang="it-IT" sz="1100" dirty="0" err="1"/>
              <a:t>overconfidence</a:t>
            </a:r>
            <a:r>
              <a:rPr lang="it-IT" sz="1100" dirty="0"/>
              <a:t>, ancoraggio)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/>
          </a:p>
          <a:p>
            <a:r>
              <a:rPr lang="it-IT" sz="1400" dirty="0"/>
              <a:t>📄 Output Atteso</a:t>
            </a:r>
          </a:p>
          <a:p>
            <a:endParaRPr lang="it-IT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Forecast mensile o settimanale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Segmentazione della domanda per prodotto, cliente o regione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Scenario base + alternative conservative e ottimistiche</a:t>
            </a:r>
          </a:p>
        </p:txBody>
      </p:sp>
      <p:pic>
        <p:nvPicPr>
          <p:cNvPr id="6" name="Immagine 5" descr="Immagine che contiene arancione, vestiti, design">
            <a:extLst>
              <a:ext uri="{FF2B5EF4-FFF2-40B4-BE49-F238E27FC236}">
                <a16:creationId xmlns:a16="http://schemas.microsoft.com/office/drawing/2014/main" id="{6705CCCD-472C-8E30-2655-08A1ADDD2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1953" y="2498035"/>
            <a:ext cx="2231847" cy="2231847"/>
          </a:xfrm>
          <a:prstGeom prst="roundRect">
            <a:avLst/>
          </a:prstGeom>
        </p:spPr>
      </p:pic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F5D30FC6-1030-F300-90A0-759D5D782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3826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1D1A95-5129-8EDB-BE1E-856DC15E5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8B970867-CBCC-5332-186C-E2E72357ADED}"/>
              </a:ext>
            </a:extLst>
          </p:cNvPr>
          <p:cNvSpPr/>
          <p:nvPr/>
        </p:nvSpPr>
        <p:spPr>
          <a:xfrm>
            <a:off x="726627" y="1928191"/>
            <a:ext cx="7012643" cy="46831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576AE7E-C0A8-419F-7629-8865AD3D7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32"/>
            <a:ext cx="10515600" cy="1325563"/>
          </a:xfrm>
        </p:spPr>
        <p:txBody>
          <a:bodyPr/>
          <a:lstStyle/>
          <a:p>
            <a:r>
              <a:rPr lang="it-IT" dirty="0"/>
              <a:t>Pianificazione Offerta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23B9F644-2C92-4527-4EC9-D9D08B1A9F1E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B8F7BAB-2AA5-FC11-EFE9-5470C5131D73}"/>
              </a:ext>
            </a:extLst>
          </p:cNvPr>
          <p:cNvSpPr txBox="1"/>
          <p:nvPr/>
        </p:nvSpPr>
        <p:spPr>
          <a:xfrm>
            <a:off x="726627" y="2010114"/>
            <a:ext cx="7012643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📌 Obiettivo</a:t>
            </a:r>
          </a:p>
          <a:p>
            <a:endParaRPr lang="it-IT" sz="800" dirty="0"/>
          </a:p>
          <a:p>
            <a:r>
              <a:rPr lang="it-IT" sz="1100" dirty="0"/>
              <a:t>Allineare la capacità produttiva e le risorse aziendali alla domanda prevista, ottimizzando costi, tempi e disponibilità.</a:t>
            </a:r>
          </a:p>
          <a:p>
            <a:endParaRPr lang="it-IT" sz="1100" dirty="0"/>
          </a:p>
          <a:p>
            <a:r>
              <a:rPr lang="it-IT" sz="1400" dirty="0"/>
              <a:t>🏭 Elementi Chiave Analizzati</a:t>
            </a:r>
          </a:p>
          <a:p>
            <a:endParaRPr lang="it-IT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Capacità produttiva disponibile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Disponibilità dei materiali e lead time di approvvigionamento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Vincoli logistici e di magazzino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Risorse operative (manodopera, turni, manutenzione)</a:t>
            </a:r>
          </a:p>
          <a:p>
            <a:endParaRPr lang="it-IT" sz="1400" dirty="0"/>
          </a:p>
          <a:p>
            <a:r>
              <a:rPr lang="it-IT" sz="1400" dirty="0"/>
              <a:t>🛠️ Attività Principali</a:t>
            </a:r>
          </a:p>
          <a:p>
            <a:endParaRPr lang="it-IT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Simulazione di scenari (es. variazioni nella domanda, ritardi fornitori)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Identificazione di colli di bottiglia o eccessi di capacità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Riconciliazione tra disponibilità e priorità di business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Adattamento dei piani di produzione e acquisto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/>
          </a:p>
          <a:p>
            <a:r>
              <a:rPr lang="it-IT" sz="1400" dirty="0"/>
              <a:t>📄 Output Atteso</a:t>
            </a:r>
          </a:p>
          <a:p>
            <a:endParaRPr lang="it-IT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Piano di fornitura ottimizzato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Liste di priorità per produzione e approvvigionamento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Raccomandazioni per investimenti, outsourcing o flessibilità operativa</a:t>
            </a:r>
          </a:p>
        </p:txBody>
      </p:sp>
      <p:pic>
        <p:nvPicPr>
          <p:cNvPr id="10" name="Immagine 9" descr="Immagine che contiene Elementi grafici, logo, clipart, Carattere&#10;&#10;Il contenuto generato dall'IA potrebbe non essere corretto.">
            <a:extLst>
              <a:ext uri="{FF2B5EF4-FFF2-40B4-BE49-F238E27FC236}">
                <a16:creationId xmlns:a16="http://schemas.microsoft.com/office/drawing/2014/main" id="{25951AB1-8F63-10B2-3E7D-AE2422742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0678" y="2498501"/>
            <a:ext cx="2273122" cy="2273122"/>
          </a:xfrm>
          <a:prstGeom prst="roundRect">
            <a:avLst/>
          </a:prstGeom>
        </p:spPr>
      </p:pic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261772DE-8306-05B8-EBAC-E50767A6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1754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445CC8-88F4-B96D-7C76-C94664F3B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361F9E4F-3026-2C6B-3859-BFE7458BB333}"/>
              </a:ext>
            </a:extLst>
          </p:cNvPr>
          <p:cNvSpPr/>
          <p:nvPr/>
        </p:nvSpPr>
        <p:spPr>
          <a:xfrm>
            <a:off x="726627" y="1928191"/>
            <a:ext cx="7012643" cy="46831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3331BCF-DB2C-B9BE-10D8-CFAA12249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32"/>
            <a:ext cx="10515600" cy="1325563"/>
          </a:xfrm>
        </p:spPr>
        <p:txBody>
          <a:bodyPr/>
          <a:lstStyle/>
          <a:p>
            <a:r>
              <a:rPr lang="it-IT" dirty="0"/>
              <a:t>Allineamento Interfunzionale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510F23FC-B91B-D8F6-054C-384EEF4751F0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6223FF-5AF6-90FA-FADF-ABED61AFC55D}"/>
              </a:ext>
            </a:extLst>
          </p:cNvPr>
          <p:cNvSpPr txBox="1"/>
          <p:nvPr/>
        </p:nvSpPr>
        <p:spPr>
          <a:xfrm>
            <a:off x="726627" y="2010114"/>
            <a:ext cx="7012643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📌 Obiettivo</a:t>
            </a:r>
          </a:p>
          <a:p>
            <a:endParaRPr lang="it-IT" sz="800" dirty="0"/>
          </a:p>
          <a:p>
            <a:r>
              <a:rPr lang="it-IT" sz="1100" dirty="0"/>
              <a:t>Allineare domanda e offerta attraverso un confronto strutturato tra i reparti, per definire un piano operativo condiviso e sostenibile.</a:t>
            </a:r>
          </a:p>
          <a:p>
            <a:endParaRPr lang="it-IT" sz="1100" dirty="0"/>
          </a:p>
          <a:p>
            <a:r>
              <a:rPr lang="it-IT" sz="1400" dirty="0"/>
              <a:t>👤Partecipanti</a:t>
            </a:r>
          </a:p>
          <a:p>
            <a:endParaRPr lang="it-IT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Responsabili di vendite, </a:t>
            </a:r>
            <a:r>
              <a:rPr lang="it-IT" sz="1100" dirty="0" err="1"/>
              <a:t>operations</a:t>
            </a:r>
            <a:r>
              <a:rPr lang="it-IT" sz="1100" dirty="0"/>
              <a:t>, logistica, finanza e approvvigionamento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S&amp;OP Manager e analisti di pianificazione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/>
          </a:p>
          <a:p>
            <a:r>
              <a:rPr lang="it-IT" sz="1400" dirty="0"/>
              <a:t>🛠️ Attività Principali</a:t>
            </a:r>
          </a:p>
          <a:p>
            <a:endParaRPr lang="it-IT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Condivisione delle previsioni di domanda e delle capacità disponibili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Analisi del gap tra domanda e offerta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Discussione su vincoli, priorità e opportunità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Proposta di azioni correttive (es. cambio mix produttivo, revisione promozioni, gestione scorte)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/>
          </a:p>
          <a:p>
            <a:r>
              <a:rPr lang="it-IT" sz="1400" dirty="0"/>
              <a:t>📄 Output Atteso</a:t>
            </a:r>
            <a:endParaRPr lang="it-IT" sz="900" dirty="0"/>
          </a:p>
          <a:p>
            <a:endParaRPr lang="it-IT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Piano operativo riconciliato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Compromessi tra reparti e decisioni documentate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Punti critici da portare alla Executive Review</a:t>
            </a:r>
          </a:p>
        </p:txBody>
      </p:sp>
      <p:pic>
        <p:nvPicPr>
          <p:cNvPr id="10" name="Immagine 9" descr="Immagine che contiene vestiti, uomo, illustrazione, abito">
            <a:extLst>
              <a:ext uri="{FF2B5EF4-FFF2-40B4-BE49-F238E27FC236}">
                <a16:creationId xmlns:a16="http://schemas.microsoft.com/office/drawing/2014/main" id="{88329228-942E-D769-6183-2CA43A75B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536" y="2687638"/>
            <a:ext cx="2656268" cy="1770845"/>
          </a:xfrm>
          <a:prstGeom prst="roundRect">
            <a:avLst/>
          </a:prstGeom>
        </p:spPr>
      </p:pic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66561E2B-0C93-D246-ABE6-8ABA52EC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4042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B9A804-4921-68B0-93E0-CD85E7DA9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BDE8F166-994D-AB20-45F8-945EE378F503}"/>
              </a:ext>
            </a:extLst>
          </p:cNvPr>
          <p:cNvSpPr/>
          <p:nvPr/>
        </p:nvSpPr>
        <p:spPr>
          <a:xfrm>
            <a:off x="726627" y="1928191"/>
            <a:ext cx="7012643" cy="46831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C7523C4-562E-C3E5-6005-E707BCF47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32"/>
            <a:ext cx="10515600" cy="1325563"/>
          </a:xfrm>
        </p:spPr>
        <p:txBody>
          <a:bodyPr/>
          <a:lstStyle/>
          <a:p>
            <a:r>
              <a:rPr lang="it-IT" dirty="0"/>
              <a:t>Revisione Esecutiva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A43DEBC2-2753-0F7F-747C-BC07BABBCCD0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9D68FF7-3D58-072D-7B38-85DDE1452B4C}"/>
              </a:ext>
            </a:extLst>
          </p:cNvPr>
          <p:cNvSpPr txBox="1"/>
          <p:nvPr/>
        </p:nvSpPr>
        <p:spPr>
          <a:xfrm>
            <a:off x="726627" y="2010114"/>
            <a:ext cx="7012643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📌 Obiettivo</a:t>
            </a:r>
          </a:p>
          <a:p>
            <a:endParaRPr lang="it-IT" sz="800" dirty="0">
              <a:solidFill>
                <a:schemeClr val="bg1"/>
              </a:solidFill>
            </a:endParaRPr>
          </a:p>
          <a:p>
            <a:r>
              <a:rPr lang="it-IT" sz="1100" dirty="0"/>
              <a:t>Validare e approvare il piano operativo riconciliato, garantendo l’allineamento con la strategia aziendale e gli obiettivi finanziari.</a:t>
            </a:r>
          </a:p>
          <a:p>
            <a:endParaRPr lang="it-IT" sz="1100" dirty="0"/>
          </a:p>
          <a:p>
            <a:r>
              <a:rPr lang="it-IT" sz="1400" dirty="0"/>
              <a:t>👤 Partecipanti</a:t>
            </a:r>
          </a:p>
          <a:p>
            <a:endParaRPr lang="it-IT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Top management: CEO, CFO, COO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Direttori di area e responsabili di business </a:t>
            </a:r>
            <a:r>
              <a:rPr lang="it-IT" sz="1100" dirty="0" err="1"/>
              <a:t>unit</a:t>
            </a:r>
            <a:endParaRPr lang="it-IT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S&amp;OP Champion / Facilitator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/>
          </a:p>
          <a:p>
            <a:r>
              <a:rPr lang="it-IT" sz="1400" dirty="0"/>
              <a:t>🛠️ Attività Principali</a:t>
            </a:r>
          </a:p>
          <a:p>
            <a:endParaRPr lang="it-IT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Revisione del piano proposto e degli scenari alternativi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Valutazione dei rischi, vincoli e opportunità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Decisioni su investimenti, riallocazione risorse o modifiche ai target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Allineamento del piano con KPI strategici (es. EBITDA, cash flow, quote di mercato)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/>
          </a:p>
          <a:p>
            <a:r>
              <a:rPr lang="it-IT" sz="1400" dirty="0"/>
              <a:t>📄 Output Atteso</a:t>
            </a:r>
            <a:endParaRPr lang="it-IT" sz="900" dirty="0"/>
          </a:p>
          <a:p>
            <a:endParaRPr lang="it-IT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Approvazione ufficiale del piano S&amp;OP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Indicazioni strategiche per l’implementazione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100" dirty="0"/>
              <a:t>Comunicazione del piano alle funzioni operative</a:t>
            </a:r>
          </a:p>
        </p:txBody>
      </p:sp>
      <p:pic>
        <p:nvPicPr>
          <p:cNvPr id="7" name="Immagine 6" descr="Immagine che contiene vestiti, uomo, abito, illustrazione">
            <a:extLst>
              <a:ext uri="{FF2B5EF4-FFF2-40B4-BE49-F238E27FC236}">
                <a16:creationId xmlns:a16="http://schemas.microsoft.com/office/drawing/2014/main" id="{037E0C01-A162-33F5-D619-DBF9C49E0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4681" y="2497429"/>
            <a:ext cx="2229119" cy="2229119"/>
          </a:xfrm>
          <a:prstGeom prst="roundRect">
            <a:avLst/>
          </a:prstGeom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6CE2BAAE-0F62-664A-F9DA-06714C044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6074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C612410-EDE4-850E-605A-672A996B2BD2}"/>
              </a:ext>
            </a:extLst>
          </p:cNvPr>
          <p:cNvSpPr txBox="1"/>
          <p:nvPr/>
        </p:nvSpPr>
        <p:spPr>
          <a:xfrm>
            <a:off x="5218596" y="4247929"/>
            <a:ext cx="2427669" cy="17029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3C38766-5086-CA4B-4D3C-B93CF94835E0}"/>
              </a:ext>
            </a:extLst>
          </p:cNvPr>
          <p:cNvSpPr txBox="1"/>
          <p:nvPr/>
        </p:nvSpPr>
        <p:spPr>
          <a:xfrm>
            <a:off x="2169288" y="4247929"/>
            <a:ext cx="2427669" cy="17029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48620819-B6AE-85C7-C4A4-C02028DA9255}"/>
              </a:ext>
            </a:extLst>
          </p:cNvPr>
          <p:cNvSpPr txBox="1"/>
          <p:nvPr/>
        </p:nvSpPr>
        <p:spPr>
          <a:xfrm>
            <a:off x="3966125" y="1896738"/>
            <a:ext cx="2427669" cy="17029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D20D4122-0CDC-D92E-D919-BE4D4983B7FF}"/>
              </a:ext>
            </a:extLst>
          </p:cNvPr>
          <p:cNvSpPr txBox="1"/>
          <p:nvPr/>
        </p:nvSpPr>
        <p:spPr>
          <a:xfrm>
            <a:off x="918782" y="1896738"/>
            <a:ext cx="2427669" cy="17029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1408C68-490F-AAD0-689E-1909596BE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051"/>
            <a:ext cx="10515600" cy="1325563"/>
          </a:xfrm>
        </p:spPr>
        <p:txBody>
          <a:bodyPr/>
          <a:lstStyle/>
          <a:p>
            <a:r>
              <a:rPr lang="it-IT" dirty="0"/>
              <a:t>Vantaggi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F756D384-95D9-30A8-216A-D8884A24AEA4}"/>
              </a:ext>
            </a:extLst>
          </p:cNvPr>
          <p:cNvCxnSpPr>
            <a:cxnSpLocks/>
          </p:cNvCxnSpPr>
          <p:nvPr/>
        </p:nvCxnSpPr>
        <p:spPr>
          <a:xfrm>
            <a:off x="247650" y="1362075"/>
            <a:ext cx="116967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258920F-3B86-9047-4ADF-B291D38392F8}"/>
              </a:ext>
            </a:extLst>
          </p:cNvPr>
          <p:cNvSpPr txBox="1"/>
          <p:nvPr/>
        </p:nvSpPr>
        <p:spPr>
          <a:xfrm>
            <a:off x="918782" y="1896738"/>
            <a:ext cx="23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Collaborazione Migliorata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6BFC04E-E3CF-F35B-2CC8-5039B48E4947}"/>
              </a:ext>
            </a:extLst>
          </p:cNvPr>
          <p:cNvSpPr txBox="1"/>
          <p:nvPr/>
        </p:nvSpPr>
        <p:spPr>
          <a:xfrm>
            <a:off x="918782" y="2359100"/>
            <a:ext cx="2002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Comunicazione efficace tra i reparti aziendali. </a:t>
            </a:r>
          </a:p>
          <a:p>
            <a:r>
              <a:rPr lang="it-IT" sz="1100" dirty="0"/>
              <a:t>Migliora la sinergia e consente decisioni più tempestive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BFB7BF6-01D5-A222-C26C-7A105FA4F910}"/>
              </a:ext>
            </a:extLst>
          </p:cNvPr>
          <p:cNvSpPr txBox="1"/>
          <p:nvPr/>
        </p:nvSpPr>
        <p:spPr>
          <a:xfrm>
            <a:off x="4043399" y="1896739"/>
            <a:ext cx="23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Ottimizzazione Risorse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24077E3-B35D-DB60-5751-06304D9C4C5B}"/>
              </a:ext>
            </a:extLst>
          </p:cNvPr>
          <p:cNvSpPr txBox="1"/>
          <p:nvPr/>
        </p:nvSpPr>
        <p:spPr>
          <a:xfrm>
            <a:off x="4043399" y="2359101"/>
            <a:ext cx="2002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Permette un’allocazione strategica delle risorse. Massimizza l’efficienza operativa e riduce gli sprechi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7F30841-1CCB-1E43-F772-9B9FA67C851E}"/>
              </a:ext>
            </a:extLst>
          </p:cNvPr>
          <p:cNvSpPr txBox="1"/>
          <p:nvPr/>
        </p:nvSpPr>
        <p:spPr>
          <a:xfrm>
            <a:off x="2169288" y="4252299"/>
            <a:ext cx="23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Riduzione Costi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28ABD61-D2D4-3DCC-C33A-7A115A5BAAA6}"/>
              </a:ext>
            </a:extLst>
          </p:cNvPr>
          <p:cNvSpPr txBox="1"/>
          <p:nvPr/>
        </p:nvSpPr>
        <p:spPr>
          <a:xfrm>
            <a:off x="2169288" y="4714661"/>
            <a:ext cx="200266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Identifica aree di risparmio. Permette una gestione finanziaria più sostenibile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028234E-6813-BE37-003C-86642804BFD1}"/>
              </a:ext>
            </a:extLst>
          </p:cNvPr>
          <p:cNvSpPr txBox="1"/>
          <p:nvPr/>
        </p:nvSpPr>
        <p:spPr>
          <a:xfrm>
            <a:off x="5295870" y="4261089"/>
            <a:ext cx="23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+mj-lt"/>
              </a:rPr>
              <a:t>Soddisfazione Cliente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C50906B-9EBF-47C3-7529-62E3255BA884}"/>
              </a:ext>
            </a:extLst>
          </p:cNvPr>
          <p:cNvSpPr txBox="1"/>
          <p:nvPr/>
        </p:nvSpPr>
        <p:spPr>
          <a:xfrm>
            <a:off x="5295870" y="4723451"/>
            <a:ext cx="2002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Pone le esigenze del cliente al centro delle decisioni. Migliora la qualità del servizio e aumenta la fidelizzazione</a:t>
            </a:r>
          </a:p>
        </p:txBody>
      </p:sp>
      <p:pic>
        <p:nvPicPr>
          <p:cNvPr id="19" name="Immagine 18" descr="Immagine che contiene persona, forniture per ufficio, testo, vestiti">
            <a:extLst>
              <a:ext uri="{FF2B5EF4-FFF2-40B4-BE49-F238E27FC236}">
                <a16:creationId xmlns:a16="http://schemas.microsoft.com/office/drawing/2014/main" id="{2D23DC90-F4F2-12D8-E865-2BC661574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542954" y="2503978"/>
            <a:ext cx="3373015" cy="2248677"/>
          </a:xfrm>
          <a:prstGeom prst="flowChartAlternateProcess">
            <a:avLst/>
          </a:prstGeom>
        </p:spPr>
      </p:pic>
      <p:sp>
        <p:nvSpPr>
          <p:cNvPr id="26" name="Segnaposto numero diapositiva 25">
            <a:extLst>
              <a:ext uri="{FF2B5EF4-FFF2-40B4-BE49-F238E27FC236}">
                <a16:creationId xmlns:a16="http://schemas.microsoft.com/office/drawing/2014/main" id="{FC9AFF8D-F8A1-F198-27D1-09297A347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D94BC-D885-40FB-B078-B9A9D8EB4053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5086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i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345</TotalTime>
  <Words>1270</Words>
  <Application>Microsoft Office PowerPoint</Application>
  <PresentationFormat>Widescreen</PresentationFormat>
  <Paragraphs>236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Presentazione standard di PowerPoint</vt:lpstr>
      <vt:lpstr>Introduzione al S&amp;OP</vt:lpstr>
      <vt:lpstr>Fasi del Processo</vt:lpstr>
      <vt:lpstr>Raccolta Dati</vt:lpstr>
      <vt:lpstr>Analisi Domanda</vt:lpstr>
      <vt:lpstr>Pianificazione Offerta</vt:lpstr>
      <vt:lpstr>Allineamento Interfunzionale</vt:lpstr>
      <vt:lpstr>Revisione Esecutiva</vt:lpstr>
      <vt:lpstr>Vantaggi</vt:lpstr>
      <vt:lpstr>Sfide</vt:lpstr>
      <vt:lpstr>Analisi PESTEL</vt:lpstr>
      <vt:lpstr>Roadmap per l’implementazione</vt:lpstr>
      <vt:lpstr>Previsioni </vt:lpstr>
      <vt:lpstr>Prospettive Future dell’S&amp;OP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 Roberto Benvenuti</dc:creator>
  <cp:lastModifiedBy>Andrea Roberto Benvenuti</cp:lastModifiedBy>
  <cp:revision>8</cp:revision>
  <dcterms:created xsi:type="dcterms:W3CDTF">2025-04-28T14:37:19Z</dcterms:created>
  <dcterms:modified xsi:type="dcterms:W3CDTF">2025-05-04T22:19:32Z</dcterms:modified>
</cp:coreProperties>
</file>

<file path=docProps/thumbnail.jpeg>
</file>